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Roboto Mono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RobotoMono-regular.fntdata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RobotoMono-italic.fntdata"/><Relationship Id="rId21" Type="http://schemas.openxmlformats.org/officeDocument/2006/relationships/slide" Target="slides/slide16.xml"/><Relationship Id="rId43" Type="http://schemas.openxmlformats.org/officeDocument/2006/relationships/font" Target="fonts/RobotoMono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RobotoMon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1.png>
</file>

<file path=ppt/media/image12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090511a07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090511a07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0158d79c7b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0158d79c7b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0158d79c7b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0158d79c7b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0553b3fd0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0553b3fd0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090511a07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090511a07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090511a07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090511a07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2681546e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2681546e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681546ec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2681546ec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2681546ec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2681546ec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0158d79c7b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0158d79c7b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0158d79c7b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0158d79c7b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090511a07d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090511a07d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090511a07d_0_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090511a07d_0_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090511a07d_0_8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090511a07d_0_8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090511a07d_0_9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090511a07d_0_9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090511a07d_0_10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090511a07d_0_10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090511a07d_0_10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090511a07d_0_10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0158d79c7b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20158d79c7b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0553b3fd0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0553b3fd0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2681546ec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22681546ec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22681546ec9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22681546ec9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0158d79c7b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0158d79c7b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22681546ec9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22681546ec9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2681546ec9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22681546ec9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22681546ec9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22681546ec9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2681546ec9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2681546ec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22681546ec9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22681546ec9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20553b3fd0e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20553b3fd0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2090511a07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2090511a07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0158d79c7b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0158d79c7b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0158d79c7b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0158d79c7b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0158d79c7b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0158d79c7b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090511a07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090511a07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0158d79c7b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0158d79c7b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0158d79c7b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0158d79c7b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kotlinlang.org/docs/reference/grammar.html" TargetMode="External"/><Relationship Id="rId4" Type="http://schemas.openxmlformats.org/officeDocument/2006/relationships/hyperlink" Target="https://search.maven.org/artifact/org.jetbrains.kotlin/kotlin-compiler-embeddable/1.5.0/jar" TargetMode="External"/><Relationship Id="rId5" Type="http://schemas.openxmlformats.org/officeDocument/2006/relationships/hyperlink" Target="https://github.com/kotlinx/ast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thub.com/cmf/psiviewer" TargetMode="External"/><Relationship Id="rId4" Type="http://schemas.openxmlformats.org/officeDocument/2006/relationships/hyperlink" Target="https://plugins.jetbrains.com/plugin/227-psiviewer" TargetMode="External"/><Relationship Id="rId5" Type="http://schemas.openxmlformats.org/officeDocument/2006/relationships/hyperlink" Target="https://github.com/Vilnius-KUG/kotlin-psi-printer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docs.oracle.com/javase/8/docs/api/java/util/ServiceLoader.html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0" y="0"/>
            <a:ext cx="9144000" cy="976200"/>
          </a:xfrm>
          <a:prstGeom prst="rect">
            <a:avLst/>
          </a:prstGeom>
          <a:solidFill>
            <a:srgbClr val="5E5C5C">
              <a:alpha val="20130"/>
            </a:srgbClr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The Guiding Star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0" y="3636300"/>
            <a:ext cx="9144000" cy="1507200"/>
          </a:xfrm>
          <a:prstGeom prst="rect">
            <a:avLst/>
          </a:prstGeom>
          <a:solidFill>
            <a:srgbClr val="5E5C5C">
              <a:alpha val="20130"/>
            </a:srgbClr>
          </a:solidFill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Static Code Analysis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for Kotlin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How do they “read” code?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/>
        </p:nvSpPr>
        <p:spPr>
          <a:xfrm>
            <a:off x="4795650" y="1978525"/>
            <a:ext cx="38379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" sz="18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main() {</a:t>
            </a:r>
            <a:endParaRPr sz="18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println(</a:t>
            </a:r>
            <a:r>
              <a:rPr lang="ru" sz="18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"Hello world"</a:t>
            </a:r>
            <a:r>
              <a:rPr lang="ru" sz="18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8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9" name="Google Shape;119;p23"/>
          <p:cNvSpPr/>
          <p:nvPr/>
        </p:nvSpPr>
        <p:spPr>
          <a:xfrm>
            <a:off x="381000" y="1628938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File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20" name="Google Shape;120;p23"/>
          <p:cNvSpPr/>
          <p:nvPr/>
        </p:nvSpPr>
        <p:spPr>
          <a:xfrm>
            <a:off x="757025" y="2363463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Package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21" name="Google Shape;121;p23"/>
          <p:cNvSpPr/>
          <p:nvPr/>
        </p:nvSpPr>
        <p:spPr>
          <a:xfrm>
            <a:off x="757025" y="3045938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Function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22" name="Google Shape;122;p23"/>
          <p:cNvSpPr/>
          <p:nvPr/>
        </p:nvSpPr>
        <p:spPr>
          <a:xfrm>
            <a:off x="2657050" y="2368213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Name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23" name="Google Shape;123;p23"/>
          <p:cNvSpPr/>
          <p:nvPr/>
        </p:nvSpPr>
        <p:spPr>
          <a:xfrm>
            <a:off x="2657050" y="3045938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Arguments List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24" name="Google Shape;124;p23"/>
          <p:cNvSpPr/>
          <p:nvPr/>
        </p:nvSpPr>
        <p:spPr>
          <a:xfrm>
            <a:off x="2657050" y="3723663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Return Value </a:t>
            </a:r>
            <a:endParaRPr>
              <a:solidFill>
                <a:srgbClr val="D9D9D9"/>
              </a:solidFill>
            </a:endParaRPr>
          </a:p>
        </p:txBody>
      </p:sp>
      <p:cxnSp>
        <p:nvCxnSpPr>
          <p:cNvPr id="125" name="Google Shape;125;p23"/>
          <p:cNvCxnSpPr/>
          <p:nvPr/>
        </p:nvCxnSpPr>
        <p:spPr>
          <a:xfrm>
            <a:off x="588050" y="2150738"/>
            <a:ext cx="0" cy="18720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23"/>
          <p:cNvCxnSpPr>
            <a:endCxn id="120" idx="1"/>
          </p:cNvCxnSpPr>
          <p:nvPr/>
        </p:nvCxnSpPr>
        <p:spPr>
          <a:xfrm>
            <a:off x="604625" y="2620263"/>
            <a:ext cx="1524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7" name="Google Shape;127;p23"/>
          <p:cNvCxnSpPr/>
          <p:nvPr/>
        </p:nvCxnSpPr>
        <p:spPr>
          <a:xfrm>
            <a:off x="596338" y="3302738"/>
            <a:ext cx="1524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23"/>
          <p:cNvCxnSpPr>
            <a:stCxn id="121" idx="3"/>
            <a:endCxn id="122" idx="1"/>
          </p:cNvCxnSpPr>
          <p:nvPr/>
        </p:nvCxnSpPr>
        <p:spPr>
          <a:xfrm flipH="1" rot="10800000">
            <a:off x="2289425" y="2625038"/>
            <a:ext cx="367500" cy="677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23"/>
          <p:cNvCxnSpPr>
            <a:stCxn id="121" idx="3"/>
            <a:endCxn id="123" idx="1"/>
          </p:cNvCxnSpPr>
          <p:nvPr/>
        </p:nvCxnSpPr>
        <p:spPr>
          <a:xfrm>
            <a:off x="2289425" y="3302738"/>
            <a:ext cx="3675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23"/>
          <p:cNvCxnSpPr>
            <a:stCxn id="121" idx="3"/>
            <a:endCxn id="124" idx="1"/>
          </p:cNvCxnSpPr>
          <p:nvPr/>
        </p:nvCxnSpPr>
        <p:spPr>
          <a:xfrm>
            <a:off x="2289425" y="3302738"/>
            <a:ext cx="367500" cy="677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/>
          <p:nvPr/>
        </p:nvSpPr>
        <p:spPr>
          <a:xfrm>
            <a:off x="381000" y="1628938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File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36" name="Google Shape;136;p24"/>
          <p:cNvSpPr/>
          <p:nvPr/>
        </p:nvSpPr>
        <p:spPr>
          <a:xfrm>
            <a:off x="757025" y="2363463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Package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37" name="Google Shape;137;p24"/>
          <p:cNvSpPr/>
          <p:nvPr/>
        </p:nvSpPr>
        <p:spPr>
          <a:xfrm>
            <a:off x="757025" y="3045938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Function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38" name="Google Shape;138;p24"/>
          <p:cNvSpPr/>
          <p:nvPr/>
        </p:nvSpPr>
        <p:spPr>
          <a:xfrm>
            <a:off x="2657050" y="2368213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Name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39" name="Google Shape;139;p24"/>
          <p:cNvSpPr/>
          <p:nvPr/>
        </p:nvSpPr>
        <p:spPr>
          <a:xfrm>
            <a:off x="2657050" y="3045938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Arguments List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40" name="Google Shape;140;p24"/>
          <p:cNvSpPr/>
          <p:nvPr/>
        </p:nvSpPr>
        <p:spPr>
          <a:xfrm>
            <a:off x="2657050" y="3723663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Return Value </a:t>
            </a:r>
            <a:endParaRPr>
              <a:solidFill>
                <a:srgbClr val="D9D9D9"/>
              </a:solidFill>
            </a:endParaRPr>
          </a:p>
        </p:txBody>
      </p:sp>
      <p:cxnSp>
        <p:nvCxnSpPr>
          <p:cNvPr id="141" name="Google Shape;141;p24"/>
          <p:cNvCxnSpPr/>
          <p:nvPr/>
        </p:nvCxnSpPr>
        <p:spPr>
          <a:xfrm>
            <a:off x="588050" y="2150738"/>
            <a:ext cx="0" cy="18720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24"/>
          <p:cNvCxnSpPr>
            <a:endCxn id="136" idx="1"/>
          </p:cNvCxnSpPr>
          <p:nvPr/>
        </p:nvCxnSpPr>
        <p:spPr>
          <a:xfrm>
            <a:off x="604625" y="2620263"/>
            <a:ext cx="1524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3" name="Google Shape;143;p24"/>
          <p:cNvCxnSpPr/>
          <p:nvPr/>
        </p:nvCxnSpPr>
        <p:spPr>
          <a:xfrm>
            <a:off x="596338" y="3302738"/>
            <a:ext cx="1524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4" name="Google Shape;144;p24"/>
          <p:cNvCxnSpPr>
            <a:stCxn id="137" idx="3"/>
            <a:endCxn id="138" idx="1"/>
          </p:cNvCxnSpPr>
          <p:nvPr/>
        </p:nvCxnSpPr>
        <p:spPr>
          <a:xfrm flipH="1" rot="10800000">
            <a:off x="2289425" y="2625038"/>
            <a:ext cx="367500" cy="677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" name="Google Shape;145;p24"/>
          <p:cNvCxnSpPr>
            <a:stCxn id="137" idx="3"/>
            <a:endCxn id="139" idx="1"/>
          </p:cNvCxnSpPr>
          <p:nvPr/>
        </p:nvCxnSpPr>
        <p:spPr>
          <a:xfrm>
            <a:off x="2289425" y="3302738"/>
            <a:ext cx="3675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6" name="Google Shape;146;p24"/>
          <p:cNvCxnSpPr>
            <a:stCxn id="137" idx="3"/>
            <a:endCxn id="140" idx="1"/>
          </p:cNvCxnSpPr>
          <p:nvPr/>
        </p:nvCxnSpPr>
        <p:spPr>
          <a:xfrm>
            <a:off x="2289425" y="3302738"/>
            <a:ext cx="367500" cy="677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" name="Google Shape;147;p24"/>
          <p:cNvSpPr txBox="1"/>
          <p:nvPr/>
        </p:nvSpPr>
        <p:spPr>
          <a:xfrm>
            <a:off x="4696325" y="2048400"/>
            <a:ext cx="3788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The same file can be represented as different types of AST</a:t>
            </a:r>
            <a:endParaRPr>
              <a:solidFill>
                <a:srgbClr val="D9D9D9"/>
              </a:solidFill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Different AST implementations provide different capabilities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311700" y="193050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-"/>
            </a:pPr>
            <a:r>
              <a:rPr lang="ru">
                <a:solidFill>
                  <a:srgbClr val="D9D9D9"/>
                </a:solidFill>
              </a:rPr>
              <a:t>AST parsing relies on the official </a:t>
            </a:r>
            <a:r>
              <a:rPr lang="ru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Kotlin grammar</a:t>
            </a:r>
            <a:r>
              <a:rPr lang="ru">
                <a:solidFill>
                  <a:srgbClr val="D9D9D9"/>
                </a:solidFill>
              </a:rPr>
              <a:t>;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-"/>
            </a:pPr>
            <a:r>
              <a:rPr lang="ru">
                <a:solidFill>
                  <a:srgbClr val="D9D9D9"/>
                </a:solidFill>
              </a:rPr>
              <a:t>AST is</a:t>
            </a:r>
            <a:r>
              <a:rPr lang="ru">
                <a:solidFill>
                  <a:srgbClr val="D9D9D9"/>
                </a:solidFill>
              </a:rPr>
              <a:t> not built by the analyzers themselves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Kotlin Compiler</a:t>
            </a:r>
            <a:endParaRPr>
              <a:solidFill>
                <a:schemeClr val="accent5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 sz="14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kotlinx.ast</a:t>
            </a:r>
            <a:r>
              <a:rPr lang="ru">
                <a:solidFill>
                  <a:srgbClr val="D9D9D9"/>
                </a:solidFill>
              </a:rPr>
              <a:t> 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Lets grow few trees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2" name="Google Shape;162;p27"/>
          <p:cNvCxnSpPr/>
          <p:nvPr/>
        </p:nvCxnSpPr>
        <p:spPr>
          <a:xfrm>
            <a:off x="970800" y="452800"/>
            <a:ext cx="72024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" name="Google Shape;163;p27"/>
          <p:cNvSpPr txBox="1"/>
          <p:nvPr/>
        </p:nvSpPr>
        <p:spPr>
          <a:xfrm>
            <a:off x="3956400" y="452800"/>
            <a:ext cx="123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Abstractness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8" name="Google Shape;168;p28"/>
          <p:cNvCxnSpPr/>
          <p:nvPr/>
        </p:nvCxnSpPr>
        <p:spPr>
          <a:xfrm>
            <a:off x="970800" y="452800"/>
            <a:ext cx="72024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Google Shape;169;p28"/>
          <p:cNvSpPr txBox="1"/>
          <p:nvPr/>
        </p:nvSpPr>
        <p:spPr>
          <a:xfrm>
            <a:off x="3956400" y="452800"/>
            <a:ext cx="123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Abstractness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170" name="Google Shape;170;p28"/>
          <p:cNvGrpSpPr/>
          <p:nvPr/>
        </p:nvGrpSpPr>
        <p:grpSpPr>
          <a:xfrm>
            <a:off x="368112" y="1082349"/>
            <a:ext cx="2665126" cy="3442638"/>
            <a:chOff x="684662" y="959799"/>
            <a:chExt cx="2665126" cy="3442638"/>
          </a:xfrm>
        </p:grpSpPr>
        <p:sp>
          <p:nvSpPr>
            <p:cNvPr id="171" name="Google Shape;171;p28"/>
            <p:cNvSpPr txBox="1"/>
            <p:nvPr/>
          </p:nvSpPr>
          <p:spPr>
            <a:xfrm>
              <a:off x="1571419" y="4002238"/>
              <a:ext cx="891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 AST</a:t>
              </a:r>
              <a:endParaRPr>
                <a:solidFill>
                  <a:srgbClr val="D9D9D9"/>
                </a:solidFill>
              </a:endParaRPr>
            </a:p>
          </p:txBody>
        </p:sp>
        <p:pic>
          <p:nvPicPr>
            <p:cNvPr id="172" name="Google Shape;172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4662" y="959799"/>
              <a:ext cx="2665126" cy="304245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7" name="Google Shape;177;p29"/>
          <p:cNvCxnSpPr/>
          <p:nvPr/>
        </p:nvCxnSpPr>
        <p:spPr>
          <a:xfrm>
            <a:off x="970800" y="452800"/>
            <a:ext cx="72024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" name="Google Shape;178;p29"/>
          <p:cNvSpPr txBox="1"/>
          <p:nvPr/>
        </p:nvSpPr>
        <p:spPr>
          <a:xfrm>
            <a:off x="3956400" y="452800"/>
            <a:ext cx="123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Abstractness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179" name="Google Shape;179;p29"/>
          <p:cNvGrpSpPr/>
          <p:nvPr/>
        </p:nvGrpSpPr>
        <p:grpSpPr>
          <a:xfrm>
            <a:off x="368112" y="1082349"/>
            <a:ext cx="2665126" cy="3442638"/>
            <a:chOff x="684662" y="959799"/>
            <a:chExt cx="2665126" cy="3442638"/>
          </a:xfrm>
        </p:grpSpPr>
        <p:sp>
          <p:nvSpPr>
            <p:cNvPr id="180" name="Google Shape;180;p29"/>
            <p:cNvSpPr txBox="1"/>
            <p:nvPr/>
          </p:nvSpPr>
          <p:spPr>
            <a:xfrm>
              <a:off x="1571419" y="4002238"/>
              <a:ext cx="891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 AST</a:t>
              </a:r>
              <a:endParaRPr>
                <a:solidFill>
                  <a:srgbClr val="D9D9D9"/>
                </a:solidFill>
              </a:endParaRPr>
            </a:p>
          </p:txBody>
        </p:sp>
        <p:pic>
          <p:nvPicPr>
            <p:cNvPr id="181" name="Google Shape;181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4662" y="959799"/>
              <a:ext cx="2665126" cy="304245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2" name="Google Shape;182;p29"/>
          <p:cNvGrpSpPr/>
          <p:nvPr/>
        </p:nvGrpSpPr>
        <p:grpSpPr>
          <a:xfrm>
            <a:off x="3239422" y="1082349"/>
            <a:ext cx="2665141" cy="3658051"/>
            <a:chOff x="684647" y="959799"/>
            <a:chExt cx="2665141" cy="3658051"/>
          </a:xfrm>
        </p:grpSpPr>
        <p:sp>
          <p:nvSpPr>
            <p:cNvPr id="183" name="Google Shape;183;p29"/>
            <p:cNvSpPr txBox="1"/>
            <p:nvPr/>
          </p:nvSpPr>
          <p:spPr>
            <a:xfrm>
              <a:off x="684647" y="4002250"/>
              <a:ext cx="26448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PSI</a:t>
              </a:r>
              <a:endParaRPr>
                <a:solidFill>
                  <a:srgbClr val="D9D9D9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(Program Structure Interface)</a:t>
              </a:r>
              <a:endParaRPr>
                <a:solidFill>
                  <a:srgbClr val="D9D9D9"/>
                </a:solidFill>
              </a:endParaRPr>
            </a:p>
          </p:txBody>
        </p:sp>
        <p:pic>
          <p:nvPicPr>
            <p:cNvPr id="184" name="Google Shape;184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4662" y="959799"/>
              <a:ext cx="2665126" cy="304245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" name="Google Shape;189;p30"/>
          <p:cNvCxnSpPr/>
          <p:nvPr/>
        </p:nvCxnSpPr>
        <p:spPr>
          <a:xfrm>
            <a:off x="970800" y="452800"/>
            <a:ext cx="72024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0" name="Google Shape;190;p30"/>
          <p:cNvSpPr txBox="1"/>
          <p:nvPr/>
        </p:nvSpPr>
        <p:spPr>
          <a:xfrm>
            <a:off x="3956400" y="452800"/>
            <a:ext cx="123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Abstractness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191" name="Google Shape;191;p30"/>
          <p:cNvGrpSpPr/>
          <p:nvPr/>
        </p:nvGrpSpPr>
        <p:grpSpPr>
          <a:xfrm>
            <a:off x="368112" y="1082349"/>
            <a:ext cx="2665126" cy="3442638"/>
            <a:chOff x="684662" y="959799"/>
            <a:chExt cx="2665126" cy="3442638"/>
          </a:xfrm>
        </p:grpSpPr>
        <p:sp>
          <p:nvSpPr>
            <p:cNvPr id="192" name="Google Shape;192;p30"/>
            <p:cNvSpPr txBox="1"/>
            <p:nvPr/>
          </p:nvSpPr>
          <p:spPr>
            <a:xfrm>
              <a:off x="1571419" y="4002238"/>
              <a:ext cx="891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 AST</a:t>
              </a:r>
              <a:endParaRPr>
                <a:solidFill>
                  <a:srgbClr val="D9D9D9"/>
                </a:solidFill>
              </a:endParaRPr>
            </a:p>
          </p:txBody>
        </p:sp>
        <p:pic>
          <p:nvPicPr>
            <p:cNvPr id="193" name="Google Shape;193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4662" y="959799"/>
              <a:ext cx="2665126" cy="304245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4" name="Google Shape;194;p30"/>
          <p:cNvGrpSpPr/>
          <p:nvPr/>
        </p:nvGrpSpPr>
        <p:grpSpPr>
          <a:xfrm>
            <a:off x="6013175" y="1082349"/>
            <a:ext cx="2882400" cy="3658051"/>
            <a:chOff x="587075" y="959799"/>
            <a:chExt cx="2882400" cy="3658051"/>
          </a:xfrm>
        </p:grpSpPr>
        <p:sp>
          <p:nvSpPr>
            <p:cNvPr id="195" name="Google Shape;195;p30"/>
            <p:cNvSpPr txBox="1"/>
            <p:nvPr/>
          </p:nvSpPr>
          <p:spPr>
            <a:xfrm>
              <a:off x="587075" y="4002250"/>
              <a:ext cx="28824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UAST</a:t>
              </a:r>
              <a:endParaRPr>
                <a:solidFill>
                  <a:srgbClr val="D9D9D9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(Universal Abstract Syntax Tree)</a:t>
              </a:r>
              <a:endParaRPr>
                <a:solidFill>
                  <a:srgbClr val="D9D9D9"/>
                </a:solidFill>
              </a:endParaRPr>
            </a:p>
          </p:txBody>
        </p:sp>
        <p:pic>
          <p:nvPicPr>
            <p:cNvPr id="196" name="Google Shape;196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4662" y="959799"/>
              <a:ext cx="2665126" cy="304245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7" name="Google Shape;197;p30"/>
          <p:cNvGrpSpPr/>
          <p:nvPr/>
        </p:nvGrpSpPr>
        <p:grpSpPr>
          <a:xfrm>
            <a:off x="3239422" y="1082349"/>
            <a:ext cx="2665141" cy="3658051"/>
            <a:chOff x="684647" y="959799"/>
            <a:chExt cx="2665141" cy="3658051"/>
          </a:xfrm>
        </p:grpSpPr>
        <p:sp>
          <p:nvSpPr>
            <p:cNvPr id="198" name="Google Shape;198;p30"/>
            <p:cNvSpPr txBox="1"/>
            <p:nvPr/>
          </p:nvSpPr>
          <p:spPr>
            <a:xfrm>
              <a:off x="684647" y="4002250"/>
              <a:ext cx="26448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PSI</a:t>
              </a:r>
              <a:endParaRPr>
                <a:solidFill>
                  <a:srgbClr val="D9D9D9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(Program Structure Interface)</a:t>
              </a:r>
              <a:endParaRPr>
                <a:solidFill>
                  <a:srgbClr val="D9D9D9"/>
                </a:solidFill>
              </a:endParaRPr>
            </a:p>
          </p:txBody>
        </p:sp>
        <p:pic>
          <p:nvPicPr>
            <p:cNvPr id="199" name="Google Shape;199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4662" y="959799"/>
              <a:ext cx="2665126" cy="304245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1087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1"/>
          <p:cNvSpPr/>
          <p:nvPr/>
        </p:nvSpPr>
        <p:spPr>
          <a:xfrm>
            <a:off x="2368100" y="48039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pic>
        <p:nvPicPr>
          <p:cNvPr id="206" name="Google Shape;20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962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1"/>
          <p:cNvSpPr/>
          <p:nvPr/>
        </p:nvSpPr>
        <p:spPr>
          <a:xfrm>
            <a:off x="6367175" y="48024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775700"/>
            <a:ext cx="3727200" cy="15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Char char="-"/>
            </a:pPr>
            <a:r>
              <a:rPr lang="ru" sz="2000">
                <a:solidFill>
                  <a:srgbClr val="D9D9D9"/>
                </a:solidFill>
              </a:rPr>
              <a:t>Flo Health UAB</a:t>
            </a:r>
            <a:endParaRPr sz="2000">
              <a:solidFill>
                <a:srgbClr val="D9D9D9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Char char="-"/>
            </a:pPr>
            <a:r>
              <a:rPr lang="ru" sz="2000">
                <a:solidFill>
                  <a:srgbClr val="D9D9D9"/>
                </a:solidFill>
              </a:rPr>
              <a:t>11+ years of experience</a:t>
            </a:r>
            <a:endParaRPr sz="2000">
              <a:solidFill>
                <a:srgbClr val="D9D9D9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Char char="-"/>
            </a:pPr>
            <a:r>
              <a:rPr lang="ru" sz="2000">
                <a:solidFill>
                  <a:srgbClr val="D9D9D9"/>
                </a:solidFill>
              </a:rPr>
              <a:t>Not Guru, but in Love with Linters</a:t>
            </a:r>
            <a:endParaRPr sz="2000">
              <a:solidFill>
                <a:srgbClr val="D9D9D9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0" r="0" t="24585"/>
          <a:stretch/>
        </p:blipFill>
        <p:spPr>
          <a:xfrm>
            <a:off x="4936425" y="1739350"/>
            <a:ext cx="3421599" cy="246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b="49455" l="13723" r="7225" t="-4222"/>
          <a:stretch/>
        </p:blipFill>
        <p:spPr>
          <a:xfrm>
            <a:off x="5787188" y="597000"/>
            <a:ext cx="1836000" cy="1836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4" name="Google Shape;64;p14"/>
          <p:cNvSpPr/>
          <p:nvPr/>
        </p:nvSpPr>
        <p:spPr>
          <a:xfrm>
            <a:off x="5444225" y="1368750"/>
            <a:ext cx="2406000" cy="24060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1087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/>
          <p:nvPr/>
        </p:nvSpPr>
        <p:spPr>
          <a:xfrm>
            <a:off x="1437750" y="4405425"/>
            <a:ext cx="84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214" name="Google Shape;214;p32"/>
          <p:cNvSpPr/>
          <p:nvPr/>
        </p:nvSpPr>
        <p:spPr>
          <a:xfrm>
            <a:off x="2442950" y="4405425"/>
            <a:ext cx="7197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215" name="Google Shape;215;p32"/>
          <p:cNvSpPr/>
          <p:nvPr/>
        </p:nvSpPr>
        <p:spPr>
          <a:xfrm>
            <a:off x="2368100" y="48039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216" name="Google Shape;216;p32"/>
          <p:cNvCxnSpPr>
            <a:stCxn id="215" idx="0"/>
            <a:endCxn id="214" idx="2"/>
          </p:cNvCxnSpPr>
          <p:nvPr/>
        </p:nvCxnSpPr>
        <p:spPr>
          <a:xfrm rot="-5400000">
            <a:off x="2644250" y="4645200"/>
            <a:ext cx="157200" cy="1602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17" name="Google Shape;217;p32"/>
          <p:cNvCxnSpPr>
            <a:stCxn id="215" idx="0"/>
            <a:endCxn id="213" idx="2"/>
          </p:cNvCxnSpPr>
          <p:nvPr/>
        </p:nvCxnSpPr>
        <p:spPr>
          <a:xfrm flipH="1" rot="5400000">
            <a:off x="2173100" y="4334250"/>
            <a:ext cx="157200" cy="7821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218" name="Google Shape;21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962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2"/>
          <p:cNvSpPr/>
          <p:nvPr/>
        </p:nvSpPr>
        <p:spPr>
          <a:xfrm>
            <a:off x="5413450" y="4406400"/>
            <a:ext cx="845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220" name="Google Shape;220;p32"/>
          <p:cNvSpPr/>
          <p:nvPr/>
        </p:nvSpPr>
        <p:spPr>
          <a:xfrm>
            <a:off x="6441725" y="4406400"/>
            <a:ext cx="72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221" name="Google Shape;221;p32"/>
          <p:cNvSpPr/>
          <p:nvPr/>
        </p:nvSpPr>
        <p:spPr>
          <a:xfrm>
            <a:off x="6367175" y="48024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222" name="Google Shape;222;p32"/>
          <p:cNvCxnSpPr>
            <a:stCxn id="221" idx="0"/>
            <a:endCxn id="219" idx="2"/>
          </p:cNvCxnSpPr>
          <p:nvPr/>
        </p:nvCxnSpPr>
        <p:spPr>
          <a:xfrm flipH="1" rot="5400000">
            <a:off x="6161525" y="4322100"/>
            <a:ext cx="154800" cy="80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23" name="Google Shape;223;p32"/>
          <p:cNvCxnSpPr>
            <a:stCxn id="221" idx="0"/>
            <a:endCxn id="220" idx="2"/>
          </p:cNvCxnSpPr>
          <p:nvPr/>
        </p:nvCxnSpPr>
        <p:spPr>
          <a:xfrm rot="-5400000">
            <a:off x="6644375" y="4645050"/>
            <a:ext cx="154800" cy="159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/>
          <p:nvPr/>
        </p:nvSpPr>
        <p:spPr>
          <a:xfrm>
            <a:off x="3087450" y="220800"/>
            <a:ext cx="29691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main()</a:t>
            </a:r>
            <a:endParaRPr sz="16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29" name="Google Shape;22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1087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3"/>
          <p:cNvSpPr/>
          <p:nvPr/>
        </p:nvSpPr>
        <p:spPr>
          <a:xfrm>
            <a:off x="1437750" y="4405425"/>
            <a:ext cx="84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231" name="Google Shape;231;p33"/>
          <p:cNvSpPr/>
          <p:nvPr/>
        </p:nvSpPr>
        <p:spPr>
          <a:xfrm>
            <a:off x="2442950" y="4405425"/>
            <a:ext cx="7197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232" name="Google Shape;232;p33"/>
          <p:cNvSpPr/>
          <p:nvPr/>
        </p:nvSpPr>
        <p:spPr>
          <a:xfrm>
            <a:off x="3321850" y="4408875"/>
            <a:ext cx="5259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233" name="Google Shape;233;p33"/>
          <p:cNvSpPr/>
          <p:nvPr/>
        </p:nvSpPr>
        <p:spPr>
          <a:xfrm>
            <a:off x="2368100" y="48039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234" name="Google Shape;234;p33"/>
          <p:cNvCxnSpPr>
            <a:stCxn id="233" idx="0"/>
            <a:endCxn id="231" idx="2"/>
          </p:cNvCxnSpPr>
          <p:nvPr/>
        </p:nvCxnSpPr>
        <p:spPr>
          <a:xfrm rot="-5400000">
            <a:off x="2644250" y="4645200"/>
            <a:ext cx="157200" cy="1602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35" name="Google Shape;235;p33"/>
          <p:cNvCxnSpPr>
            <a:stCxn id="233" idx="0"/>
            <a:endCxn id="230" idx="2"/>
          </p:cNvCxnSpPr>
          <p:nvPr/>
        </p:nvCxnSpPr>
        <p:spPr>
          <a:xfrm flipH="1" rot="5400000">
            <a:off x="2173100" y="4334250"/>
            <a:ext cx="157200" cy="7821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36" name="Google Shape;236;p33"/>
          <p:cNvCxnSpPr>
            <a:stCxn id="233" idx="0"/>
            <a:endCxn id="232" idx="2"/>
          </p:cNvCxnSpPr>
          <p:nvPr/>
        </p:nvCxnSpPr>
        <p:spPr>
          <a:xfrm rot="-5400000">
            <a:off x="3036800" y="4255950"/>
            <a:ext cx="153900" cy="9420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37" name="Google Shape;237;p33"/>
          <p:cNvSpPr/>
          <p:nvPr/>
        </p:nvSpPr>
        <p:spPr>
          <a:xfrm>
            <a:off x="715063" y="4010400"/>
            <a:ext cx="4248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238" name="Google Shape;238;p33"/>
          <p:cNvSpPr/>
          <p:nvPr/>
        </p:nvSpPr>
        <p:spPr>
          <a:xfrm>
            <a:off x="1259338" y="4010400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239" name="Google Shape;239;p33"/>
          <p:cNvSpPr/>
          <p:nvPr/>
        </p:nvSpPr>
        <p:spPr>
          <a:xfrm>
            <a:off x="1735200" y="4010400"/>
            <a:ext cx="792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Identifier</a:t>
            </a:r>
            <a:endParaRPr sz="1200"/>
          </a:p>
        </p:txBody>
      </p:sp>
      <p:sp>
        <p:nvSpPr>
          <p:cNvPr id="240" name="Google Shape;240;p33"/>
          <p:cNvSpPr/>
          <p:nvPr/>
        </p:nvSpPr>
        <p:spPr>
          <a:xfrm>
            <a:off x="2638538" y="4011650"/>
            <a:ext cx="745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Params</a:t>
            </a:r>
            <a:endParaRPr sz="1200"/>
          </a:p>
        </p:txBody>
      </p:sp>
      <p:cxnSp>
        <p:nvCxnSpPr>
          <p:cNvPr id="241" name="Google Shape;241;p33"/>
          <p:cNvCxnSpPr>
            <a:stCxn id="232" idx="0"/>
            <a:endCxn id="240" idx="2"/>
          </p:cNvCxnSpPr>
          <p:nvPr/>
        </p:nvCxnSpPr>
        <p:spPr>
          <a:xfrm flipH="1" rot="5400000">
            <a:off x="3220000" y="4044075"/>
            <a:ext cx="156000" cy="573600"/>
          </a:xfrm>
          <a:prstGeom prst="curved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42" name="Google Shape;242;p33"/>
          <p:cNvCxnSpPr>
            <a:stCxn id="232" idx="0"/>
            <a:endCxn id="239" idx="2"/>
          </p:cNvCxnSpPr>
          <p:nvPr/>
        </p:nvCxnSpPr>
        <p:spPr>
          <a:xfrm flipH="1" rot="5400000">
            <a:off x="2779450" y="3603525"/>
            <a:ext cx="157200" cy="14535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43" name="Google Shape;243;p33"/>
          <p:cNvCxnSpPr>
            <a:stCxn id="232" idx="0"/>
            <a:endCxn id="238" idx="2"/>
          </p:cNvCxnSpPr>
          <p:nvPr/>
        </p:nvCxnSpPr>
        <p:spPr>
          <a:xfrm flipH="1" rot="5400000">
            <a:off x="2432500" y="3256575"/>
            <a:ext cx="157200" cy="21474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44" name="Google Shape;244;p33"/>
          <p:cNvCxnSpPr>
            <a:stCxn id="232" idx="0"/>
            <a:endCxn id="237" idx="2"/>
          </p:cNvCxnSpPr>
          <p:nvPr/>
        </p:nvCxnSpPr>
        <p:spPr>
          <a:xfrm flipH="1" rot="5400000">
            <a:off x="2177500" y="3001575"/>
            <a:ext cx="157200" cy="26574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45" name="Google Shape;245;p33"/>
          <p:cNvSpPr/>
          <p:nvPr/>
        </p:nvSpPr>
        <p:spPr>
          <a:xfrm>
            <a:off x="1239875" y="36144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(</a:t>
            </a:r>
            <a:endParaRPr sz="1200"/>
          </a:p>
        </p:txBody>
      </p:sp>
      <p:sp>
        <p:nvSpPr>
          <p:cNvPr id="246" name="Google Shape;246;p33"/>
          <p:cNvSpPr/>
          <p:nvPr/>
        </p:nvSpPr>
        <p:spPr>
          <a:xfrm>
            <a:off x="1583300" y="36144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)</a:t>
            </a:r>
            <a:endParaRPr sz="1200"/>
          </a:p>
        </p:txBody>
      </p:sp>
      <p:cxnSp>
        <p:nvCxnSpPr>
          <p:cNvPr id="247" name="Google Shape;247;p33"/>
          <p:cNvCxnSpPr>
            <a:stCxn id="240" idx="0"/>
            <a:endCxn id="245" idx="2"/>
          </p:cNvCxnSpPr>
          <p:nvPr/>
        </p:nvCxnSpPr>
        <p:spPr>
          <a:xfrm flipH="1" rot="5400000">
            <a:off x="2106638" y="3107150"/>
            <a:ext cx="156000" cy="1653000"/>
          </a:xfrm>
          <a:prstGeom prst="curved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48" name="Google Shape;248;p33"/>
          <p:cNvCxnSpPr>
            <a:stCxn id="240" idx="0"/>
            <a:endCxn id="246" idx="2"/>
          </p:cNvCxnSpPr>
          <p:nvPr/>
        </p:nvCxnSpPr>
        <p:spPr>
          <a:xfrm flipH="1" rot="5400000">
            <a:off x="2278388" y="3278900"/>
            <a:ext cx="156000" cy="1309500"/>
          </a:xfrm>
          <a:prstGeom prst="curved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249" name="Google Shape;24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962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3"/>
          <p:cNvSpPr/>
          <p:nvPr/>
        </p:nvSpPr>
        <p:spPr>
          <a:xfrm>
            <a:off x="5413450" y="4406400"/>
            <a:ext cx="845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251" name="Google Shape;251;p33"/>
          <p:cNvSpPr/>
          <p:nvPr/>
        </p:nvSpPr>
        <p:spPr>
          <a:xfrm>
            <a:off x="6441725" y="4406400"/>
            <a:ext cx="72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252" name="Google Shape;252;p33"/>
          <p:cNvSpPr/>
          <p:nvPr/>
        </p:nvSpPr>
        <p:spPr>
          <a:xfrm>
            <a:off x="7344600" y="4409838"/>
            <a:ext cx="5256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253" name="Google Shape;253;p33"/>
          <p:cNvSpPr/>
          <p:nvPr/>
        </p:nvSpPr>
        <p:spPr>
          <a:xfrm>
            <a:off x="6367175" y="48024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254" name="Google Shape;254;p33"/>
          <p:cNvCxnSpPr>
            <a:stCxn id="253" idx="0"/>
            <a:endCxn id="250" idx="2"/>
          </p:cNvCxnSpPr>
          <p:nvPr/>
        </p:nvCxnSpPr>
        <p:spPr>
          <a:xfrm flipH="1" rot="5400000">
            <a:off x="6161525" y="4322100"/>
            <a:ext cx="154800" cy="80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5" name="Google Shape;255;p33"/>
          <p:cNvCxnSpPr>
            <a:stCxn id="253" idx="0"/>
            <a:endCxn id="251" idx="2"/>
          </p:cNvCxnSpPr>
          <p:nvPr/>
        </p:nvCxnSpPr>
        <p:spPr>
          <a:xfrm rot="-5400000">
            <a:off x="6644375" y="4645050"/>
            <a:ext cx="154800" cy="159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6" name="Google Shape;256;p33"/>
          <p:cNvCxnSpPr>
            <a:stCxn id="253" idx="0"/>
            <a:endCxn id="252" idx="2"/>
          </p:cNvCxnSpPr>
          <p:nvPr/>
        </p:nvCxnSpPr>
        <p:spPr>
          <a:xfrm rot="-5400000">
            <a:off x="7048925" y="4243800"/>
            <a:ext cx="151500" cy="965700"/>
          </a:xfrm>
          <a:prstGeom prst="curvedConnector3">
            <a:avLst>
              <a:gd fmla="val 4995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57" name="Google Shape;257;p33"/>
          <p:cNvSpPr/>
          <p:nvPr/>
        </p:nvSpPr>
        <p:spPr>
          <a:xfrm>
            <a:off x="5875913" y="4012125"/>
            <a:ext cx="745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Params</a:t>
            </a:r>
            <a:endParaRPr sz="1200"/>
          </a:p>
        </p:txBody>
      </p:sp>
      <p:cxnSp>
        <p:nvCxnSpPr>
          <p:cNvPr id="258" name="Google Shape;258;p33"/>
          <p:cNvCxnSpPr>
            <a:stCxn id="252" idx="0"/>
            <a:endCxn id="257" idx="2"/>
          </p:cNvCxnSpPr>
          <p:nvPr/>
        </p:nvCxnSpPr>
        <p:spPr>
          <a:xfrm flipH="1" rot="5400000">
            <a:off x="6849600" y="3652038"/>
            <a:ext cx="156600" cy="1359000"/>
          </a:xfrm>
          <a:prstGeom prst="curvedConnector3">
            <a:avLst>
              <a:gd fmla="val 4997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4"/>
          <p:cNvSpPr txBox="1"/>
          <p:nvPr/>
        </p:nvSpPr>
        <p:spPr>
          <a:xfrm>
            <a:off x="3087450" y="220800"/>
            <a:ext cx="29691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main() {</a:t>
            </a:r>
            <a:endParaRPr sz="135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64" name="Google Shape;26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1087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4"/>
          <p:cNvSpPr/>
          <p:nvPr/>
        </p:nvSpPr>
        <p:spPr>
          <a:xfrm>
            <a:off x="1437750" y="4405425"/>
            <a:ext cx="84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266" name="Google Shape;266;p34"/>
          <p:cNvSpPr/>
          <p:nvPr/>
        </p:nvSpPr>
        <p:spPr>
          <a:xfrm>
            <a:off x="2442950" y="4405425"/>
            <a:ext cx="7197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267" name="Google Shape;267;p34"/>
          <p:cNvSpPr/>
          <p:nvPr/>
        </p:nvSpPr>
        <p:spPr>
          <a:xfrm>
            <a:off x="3321850" y="4408875"/>
            <a:ext cx="5259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268" name="Google Shape;268;p34"/>
          <p:cNvSpPr/>
          <p:nvPr/>
        </p:nvSpPr>
        <p:spPr>
          <a:xfrm>
            <a:off x="2368100" y="48039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269" name="Google Shape;269;p34"/>
          <p:cNvCxnSpPr>
            <a:stCxn id="268" idx="0"/>
            <a:endCxn id="266" idx="2"/>
          </p:cNvCxnSpPr>
          <p:nvPr/>
        </p:nvCxnSpPr>
        <p:spPr>
          <a:xfrm rot="-5400000">
            <a:off x="2644250" y="4645200"/>
            <a:ext cx="157200" cy="1602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70" name="Google Shape;270;p34"/>
          <p:cNvCxnSpPr>
            <a:stCxn id="268" idx="0"/>
            <a:endCxn id="265" idx="2"/>
          </p:cNvCxnSpPr>
          <p:nvPr/>
        </p:nvCxnSpPr>
        <p:spPr>
          <a:xfrm flipH="1" rot="5400000">
            <a:off x="2173100" y="4334250"/>
            <a:ext cx="157200" cy="7821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71" name="Google Shape;271;p34"/>
          <p:cNvCxnSpPr>
            <a:stCxn id="268" idx="0"/>
            <a:endCxn id="267" idx="2"/>
          </p:cNvCxnSpPr>
          <p:nvPr/>
        </p:nvCxnSpPr>
        <p:spPr>
          <a:xfrm rot="-5400000">
            <a:off x="3036800" y="4255950"/>
            <a:ext cx="153900" cy="9420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72" name="Google Shape;272;p34"/>
          <p:cNvSpPr/>
          <p:nvPr/>
        </p:nvSpPr>
        <p:spPr>
          <a:xfrm>
            <a:off x="715063" y="4010400"/>
            <a:ext cx="4248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273" name="Google Shape;273;p34"/>
          <p:cNvSpPr/>
          <p:nvPr/>
        </p:nvSpPr>
        <p:spPr>
          <a:xfrm>
            <a:off x="1259338" y="4010400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274" name="Google Shape;274;p34"/>
          <p:cNvSpPr/>
          <p:nvPr/>
        </p:nvSpPr>
        <p:spPr>
          <a:xfrm>
            <a:off x="1735200" y="4010400"/>
            <a:ext cx="792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Identifier</a:t>
            </a:r>
            <a:endParaRPr sz="1200"/>
          </a:p>
        </p:txBody>
      </p:sp>
      <p:sp>
        <p:nvSpPr>
          <p:cNvPr id="275" name="Google Shape;275;p34"/>
          <p:cNvSpPr/>
          <p:nvPr/>
        </p:nvSpPr>
        <p:spPr>
          <a:xfrm>
            <a:off x="2638538" y="4011650"/>
            <a:ext cx="745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Params</a:t>
            </a:r>
            <a:endParaRPr sz="1200"/>
          </a:p>
        </p:txBody>
      </p:sp>
      <p:sp>
        <p:nvSpPr>
          <p:cNvPr id="276" name="Google Shape;276;p34"/>
          <p:cNvSpPr/>
          <p:nvPr/>
        </p:nvSpPr>
        <p:spPr>
          <a:xfrm>
            <a:off x="3987238" y="4010400"/>
            <a:ext cx="583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Block</a:t>
            </a:r>
            <a:endParaRPr sz="1200"/>
          </a:p>
        </p:txBody>
      </p:sp>
      <p:sp>
        <p:nvSpPr>
          <p:cNvPr id="277" name="Google Shape;277;p34"/>
          <p:cNvSpPr/>
          <p:nvPr/>
        </p:nvSpPr>
        <p:spPr>
          <a:xfrm>
            <a:off x="3507300" y="4011650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cxnSp>
        <p:nvCxnSpPr>
          <p:cNvPr id="278" name="Google Shape;278;p34"/>
          <p:cNvCxnSpPr>
            <a:stCxn id="267" idx="0"/>
            <a:endCxn id="275" idx="2"/>
          </p:cNvCxnSpPr>
          <p:nvPr/>
        </p:nvCxnSpPr>
        <p:spPr>
          <a:xfrm flipH="1" rot="5400000">
            <a:off x="3220000" y="4044075"/>
            <a:ext cx="156000" cy="573600"/>
          </a:xfrm>
          <a:prstGeom prst="curved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79" name="Google Shape;279;p34"/>
          <p:cNvCxnSpPr>
            <a:stCxn id="267" idx="0"/>
            <a:endCxn id="276" idx="2"/>
          </p:cNvCxnSpPr>
          <p:nvPr/>
        </p:nvCxnSpPr>
        <p:spPr>
          <a:xfrm rot="-5400000">
            <a:off x="3853150" y="3983325"/>
            <a:ext cx="157200" cy="6939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80" name="Google Shape;280;p34"/>
          <p:cNvCxnSpPr>
            <a:stCxn id="267" idx="0"/>
            <a:endCxn id="277" idx="2"/>
          </p:cNvCxnSpPr>
          <p:nvPr/>
        </p:nvCxnSpPr>
        <p:spPr>
          <a:xfrm rot="-5400000">
            <a:off x="3557200" y="4280475"/>
            <a:ext cx="156000" cy="100800"/>
          </a:xfrm>
          <a:prstGeom prst="curved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81" name="Google Shape;281;p34"/>
          <p:cNvCxnSpPr>
            <a:stCxn id="267" idx="0"/>
            <a:endCxn id="274" idx="2"/>
          </p:cNvCxnSpPr>
          <p:nvPr/>
        </p:nvCxnSpPr>
        <p:spPr>
          <a:xfrm flipH="1" rot="5400000">
            <a:off x="2779450" y="3603525"/>
            <a:ext cx="157200" cy="14535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82" name="Google Shape;282;p34"/>
          <p:cNvCxnSpPr>
            <a:stCxn id="267" idx="0"/>
            <a:endCxn id="273" idx="2"/>
          </p:cNvCxnSpPr>
          <p:nvPr/>
        </p:nvCxnSpPr>
        <p:spPr>
          <a:xfrm flipH="1" rot="5400000">
            <a:off x="2432500" y="3256575"/>
            <a:ext cx="157200" cy="21474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83" name="Google Shape;283;p34"/>
          <p:cNvCxnSpPr>
            <a:stCxn id="267" idx="0"/>
            <a:endCxn id="272" idx="2"/>
          </p:cNvCxnSpPr>
          <p:nvPr/>
        </p:nvCxnSpPr>
        <p:spPr>
          <a:xfrm flipH="1" rot="5400000">
            <a:off x="2177500" y="3001575"/>
            <a:ext cx="157200" cy="26574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84" name="Google Shape;284;p34"/>
          <p:cNvSpPr/>
          <p:nvPr/>
        </p:nvSpPr>
        <p:spPr>
          <a:xfrm>
            <a:off x="1239875" y="36144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(</a:t>
            </a:r>
            <a:endParaRPr sz="1200"/>
          </a:p>
        </p:txBody>
      </p:sp>
      <p:sp>
        <p:nvSpPr>
          <p:cNvPr id="285" name="Google Shape;285;p34"/>
          <p:cNvSpPr/>
          <p:nvPr/>
        </p:nvSpPr>
        <p:spPr>
          <a:xfrm>
            <a:off x="1583300" y="36144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)</a:t>
            </a:r>
            <a:endParaRPr sz="1200"/>
          </a:p>
        </p:txBody>
      </p:sp>
      <p:cxnSp>
        <p:nvCxnSpPr>
          <p:cNvPr id="286" name="Google Shape;286;p34"/>
          <p:cNvCxnSpPr>
            <a:stCxn id="275" idx="0"/>
            <a:endCxn id="284" idx="2"/>
          </p:cNvCxnSpPr>
          <p:nvPr/>
        </p:nvCxnSpPr>
        <p:spPr>
          <a:xfrm flipH="1" rot="5400000">
            <a:off x="2106638" y="3107150"/>
            <a:ext cx="156000" cy="1653000"/>
          </a:xfrm>
          <a:prstGeom prst="curved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87" name="Google Shape;287;p34"/>
          <p:cNvCxnSpPr>
            <a:stCxn id="275" idx="0"/>
            <a:endCxn id="285" idx="2"/>
          </p:cNvCxnSpPr>
          <p:nvPr/>
        </p:nvCxnSpPr>
        <p:spPr>
          <a:xfrm flipH="1" rot="5400000">
            <a:off x="2278388" y="3278900"/>
            <a:ext cx="156000" cy="1309500"/>
          </a:xfrm>
          <a:prstGeom prst="curved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88" name="Google Shape;288;p34"/>
          <p:cNvSpPr/>
          <p:nvPr/>
        </p:nvSpPr>
        <p:spPr>
          <a:xfrm>
            <a:off x="1926725" y="3619850"/>
            <a:ext cx="2376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{</a:t>
            </a:r>
            <a:endParaRPr sz="1200"/>
          </a:p>
        </p:txBody>
      </p:sp>
      <p:sp>
        <p:nvSpPr>
          <p:cNvPr id="289" name="Google Shape;289;p34"/>
          <p:cNvSpPr/>
          <p:nvPr/>
        </p:nvSpPr>
        <p:spPr>
          <a:xfrm>
            <a:off x="2271350" y="3614413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290" name="Google Shape;290;p34"/>
          <p:cNvSpPr/>
          <p:nvPr/>
        </p:nvSpPr>
        <p:spPr>
          <a:xfrm>
            <a:off x="3809225" y="3614413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}</a:t>
            </a:r>
            <a:endParaRPr sz="1200"/>
          </a:p>
        </p:txBody>
      </p:sp>
      <p:cxnSp>
        <p:nvCxnSpPr>
          <p:cNvPr id="291" name="Google Shape;291;p34"/>
          <p:cNvCxnSpPr>
            <a:stCxn id="276" idx="0"/>
            <a:endCxn id="288" idx="2"/>
          </p:cNvCxnSpPr>
          <p:nvPr/>
        </p:nvCxnSpPr>
        <p:spPr>
          <a:xfrm flipH="1" rot="5400000">
            <a:off x="3087538" y="2819100"/>
            <a:ext cx="149400" cy="2233200"/>
          </a:xfrm>
          <a:prstGeom prst="curvedConnector3">
            <a:avLst>
              <a:gd fmla="val 4998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92" name="Google Shape;292;p34"/>
          <p:cNvCxnSpPr>
            <a:stCxn id="276" idx="0"/>
            <a:endCxn id="289" idx="2"/>
          </p:cNvCxnSpPr>
          <p:nvPr/>
        </p:nvCxnSpPr>
        <p:spPr>
          <a:xfrm flipH="1" rot="5400000">
            <a:off x="3286738" y="3018300"/>
            <a:ext cx="154800" cy="18294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93" name="Google Shape;293;p34"/>
          <p:cNvCxnSpPr>
            <a:stCxn id="276" idx="0"/>
            <a:endCxn id="290" idx="2"/>
          </p:cNvCxnSpPr>
          <p:nvPr/>
        </p:nvCxnSpPr>
        <p:spPr>
          <a:xfrm flipH="1" rot="5400000">
            <a:off x="4025788" y="3757350"/>
            <a:ext cx="154800" cy="3513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294" name="Google Shape;29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962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4"/>
          <p:cNvSpPr/>
          <p:nvPr/>
        </p:nvSpPr>
        <p:spPr>
          <a:xfrm>
            <a:off x="5413450" y="4406400"/>
            <a:ext cx="845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296" name="Google Shape;296;p34"/>
          <p:cNvSpPr/>
          <p:nvPr/>
        </p:nvSpPr>
        <p:spPr>
          <a:xfrm>
            <a:off x="6441725" y="4406400"/>
            <a:ext cx="72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297" name="Google Shape;297;p34"/>
          <p:cNvSpPr/>
          <p:nvPr/>
        </p:nvSpPr>
        <p:spPr>
          <a:xfrm>
            <a:off x="7344600" y="4409838"/>
            <a:ext cx="5256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298" name="Google Shape;298;p34"/>
          <p:cNvSpPr/>
          <p:nvPr/>
        </p:nvSpPr>
        <p:spPr>
          <a:xfrm>
            <a:off x="6367175" y="48024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299" name="Google Shape;299;p34"/>
          <p:cNvCxnSpPr>
            <a:stCxn id="298" idx="0"/>
            <a:endCxn id="295" idx="2"/>
          </p:cNvCxnSpPr>
          <p:nvPr/>
        </p:nvCxnSpPr>
        <p:spPr>
          <a:xfrm flipH="1" rot="5400000">
            <a:off x="6161525" y="4322100"/>
            <a:ext cx="154800" cy="80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0" name="Google Shape;300;p34"/>
          <p:cNvCxnSpPr>
            <a:stCxn id="298" idx="0"/>
            <a:endCxn id="296" idx="2"/>
          </p:cNvCxnSpPr>
          <p:nvPr/>
        </p:nvCxnSpPr>
        <p:spPr>
          <a:xfrm rot="-5400000">
            <a:off x="6644375" y="4645050"/>
            <a:ext cx="154800" cy="159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1" name="Google Shape;301;p34"/>
          <p:cNvCxnSpPr>
            <a:stCxn id="298" idx="0"/>
            <a:endCxn id="297" idx="2"/>
          </p:cNvCxnSpPr>
          <p:nvPr/>
        </p:nvCxnSpPr>
        <p:spPr>
          <a:xfrm rot="-5400000">
            <a:off x="7048925" y="4243800"/>
            <a:ext cx="151500" cy="965700"/>
          </a:xfrm>
          <a:prstGeom prst="curvedConnector3">
            <a:avLst>
              <a:gd fmla="val 4995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02" name="Google Shape;302;p34"/>
          <p:cNvSpPr/>
          <p:nvPr/>
        </p:nvSpPr>
        <p:spPr>
          <a:xfrm>
            <a:off x="5875913" y="4012125"/>
            <a:ext cx="745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Params</a:t>
            </a:r>
            <a:endParaRPr sz="1200"/>
          </a:p>
        </p:txBody>
      </p:sp>
      <p:sp>
        <p:nvSpPr>
          <p:cNvPr id="303" name="Google Shape;303;p34"/>
          <p:cNvSpPr/>
          <p:nvPr/>
        </p:nvSpPr>
        <p:spPr>
          <a:xfrm>
            <a:off x="6825738" y="4012125"/>
            <a:ext cx="583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Block</a:t>
            </a:r>
            <a:endParaRPr sz="1200"/>
          </a:p>
        </p:txBody>
      </p:sp>
      <p:cxnSp>
        <p:nvCxnSpPr>
          <p:cNvPr id="304" name="Google Shape;304;p34"/>
          <p:cNvCxnSpPr>
            <a:stCxn id="297" idx="0"/>
            <a:endCxn id="303" idx="2"/>
          </p:cNvCxnSpPr>
          <p:nvPr/>
        </p:nvCxnSpPr>
        <p:spPr>
          <a:xfrm flipH="1" rot="5400000">
            <a:off x="7284000" y="4086438"/>
            <a:ext cx="156600" cy="490200"/>
          </a:xfrm>
          <a:prstGeom prst="curvedConnector3">
            <a:avLst>
              <a:gd fmla="val 4997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5" name="Google Shape;305;p34"/>
          <p:cNvCxnSpPr>
            <a:stCxn id="297" idx="0"/>
            <a:endCxn id="302" idx="2"/>
          </p:cNvCxnSpPr>
          <p:nvPr/>
        </p:nvCxnSpPr>
        <p:spPr>
          <a:xfrm flipH="1" rot="5400000">
            <a:off x="6849600" y="3652038"/>
            <a:ext cx="156600" cy="1359000"/>
          </a:xfrm>
          <a:prstGeom prst="curvedConnector3">
            <a:avLst>
              <a:gd fmla="val 4997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5"/>
          <p:cNvSpPr txBox="1"/>
          <p:nvPr/>
        </p:nvSpPr>
        <p:spPr>
          <a:xfrm>
            <a:off x="3087450" y="220800"/>
            <a:ext cx="2969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main() {</a:t>
            </a:r>
            <a:endParaRPr sz="135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println(</a:t>
            </a: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311" name="Google Shape;31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1087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5"/>
          <p:cNvSpPr/>
          <p:nvPr/>
        </p:nvSpPr>
        <p:spPr>
          <a:xfrm>
            <a:off x="1437750" y="4405425"/>
            <a:ext cx="84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313" name="Google Shape;313;p35"/>
          <p:cNvSpPr/>
          <p:nvPr/>
        </p:nvSpPr>
        <p:spPr>
          <a:xfrm>
            <a:off x="2442950" y="4405425"/>
            <a:ext cx="7197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314" name="Google Shape;314;p35"/>
          <p:cNvSpPr/>
          <p:nvPr/>
        </p:nvSpPr>
        <p:spPr>
          <a:xfrm>
            <a:off x="3321850" y="4408875"/>
            <a:ext cx="5259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315" name="Google Shape;315;p35"/>
          <p:cNvSpPr/>
          <p:nvPr/>
        </p:nvSpPr>
        <p:spPr>
          <a:xfrm>
            <a:off x="2368100" y="48039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316" name="Google Shape;316;p35"/>
          <p:cNvCxnSpPr>
            <a:stCxn id="315" idx="0"/>
            <a:endCxn id="313" idx="2"/>
          </p:cNvCxnSpPr>
          <p:nvPr/>
        </p:nvCxnSpPr>
        <p:spPr>
          <a:xfrm rot="-5400000">
            <a:off x="2644250" y="4645200"/>
            <a:ext cx="157200" cy="1602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17" name="Google Shape;317;p35"/>
          <p:cNvCxnSpPr>
            <a:stCxn id="315" idx="0"/>
            <a:endCxn id="312" idx="2"/>
          </p:cNvCxnSpPr>
          <p:nvPr/>
        </p:nvCxnSpPr>
        <p:spPr>
          <a:xfrm flipH="1" rot="5400000">
            <a:off x="2173100" y="4334250"/>
            <a:ext cx="157200" cy="7821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18" name="Google Shape;318;p35"/>
          <p:cNvCxnSpPr>
            <a:stCxn id="315" idx="0"/>
            <a:endCxn id="314" idx="2"/>
          </p:cNvCxnSpPr>
          <p:nvPr/>
        </p:nvCxnSpPr>
        <p:spPr>
          <a:xfrm rot="-5400000">
            <a:off x="3036800" y="4255950"/>
            <a:ext cx="153900" cy="9420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19" name="Google Shape;319;p35"/>
          <p:cNvSpPr/>
          <p:nvPr/>
        </p:nvSpPr>
        <p:spPr>
          <a:xfrm>
            <a:off x="715063" y="4010400"/>
            <a:ext cx="4248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320" name="Google Shape;320;p35"/>
          <p:cNvSpPr/>
          <p:nvPr/>
        </p:nvSpPr>
        <p:spPr>
          <a:xfrm>
            <a:off x="1259338" y="4010400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321" name="Google Shape;321;p35"/>
          <p:cNvSpPr/>
          <p:nvPr/>
        </p:nvSpPr>
        <p:spPr>
          <a:xfrm>
            <a:off x="1735200" y="4010400"/>
            <a:ext cx="792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Identifier</a:t>
            </a:r>
            <a:endParaRPr sz="1200"/>
          </a:p>
        </p:txBody>
      </p:sp>
      <p:sp>
        <p:nvSpPr>
          <p:cNvPr id="322" name="Google Shape;322;p35"/>
          <p:cNvSpPr/>
          <p:nvPr/>
        </p:nvSpPr>
        <p:spPr>
          <a:xfrm>
            <a:off x="2638538" y="4011650"/>
            <a:ext cx="745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Params</a:t>
            </a:r>
            <a:endParaRPr sz="1200"/>
          </a:p>
        </p:txBody>
      </p:sp>
      <p:sp>
        <p:nvSpPr>
          <p:cNvPr id="323" name="Google Shape;323;p35"/>
          <p:cNvSpPr/>
          <p:nvPr/>
        </p:nvSpPr>
        <p:spPr>
          <a:xfrm>
            <a:off x="3987238" y="4010400"/>
            <a:ext cx="583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Block</a:t>
            </a:r>
            <a:endParaRPr sz="1200"/>
          </a:p>
        </p:txBody>
      </p:sp>
      <p:sp>
        <p:nvSpPr>
          <p:cNvPr id="324" name="Google Shape;324;p35"/>
          <p:cNvSpPr/>
          <p:nvPr/>
        </p:nvSpPr>
        <p:spPr>
          <a:xfrm>
            <a:off x="3507300" y="4011650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cxnSp>
        <p:nvCxnSpPr>
          <p:cNvPr id="325" name="Google Shape;325;p35"/>
          <p:cNvCxnSpPr>
            <a:stCxn id="314" idx="0"/>
            <a:endCxn id="322" idx="2"/>
          </p:cNvCxnSpPr>
          <p:nvPr/>
        </p:nvCxnSpPr>
        <p:spPr>
          <a:xfrm flipH="1" rot="5400000">
            <a:off x="3220000" y="4044075"/>
            <a:ext cx="156000" cy="573600"/>
          </a:xfrm>
          <a:prstGeom prst="curved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6" name="Google Shape;326;p35"/>
          <p:cNvCxnSpPr>
            <a:stCxn id="314" idx="0"/>
            <a:endCxn id="323" idx="2"/>
          </p:cNvCxnSpPr>
          <p:nvPr/>
        </p:nvCxnSpPr>
        <p:spPr>
          <a:xfrm rot="-5400000">
            <a:off x="3853150" y="3983325"/>
            <a:ext cx="157200" cy="6939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7" name="Google Shape;327;p35"/>
          <p:cNvCxnSpPr>
            <a:stCxn id="314" idx="0"/>
            <a:endCxn id="324" idx="2"/>
          </p:cNvCxnSpPr>
          <p:nvPr/>
        </p:nvCxnSpPr>
        <p:spPr>
          <a:xfrm rot="-5400000">
            <a:off x="3557200" y="4280475"/>
            <a:ext cx="156000" cy="100800"/>
          </a:xfrm>
          <a:prstGeom prst="curved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8" name="Google Shape;328;p35"/>
          <p:cNvCxnSpPr>
            <a:stCxn id="314" idx="0"/>
            <a:endCxn id="321" idx="2"/>
          </p:cNvCxnSpPr>
          <p:nvPr/>
        </p:nvCxnSpPr>
        <p:spPr>
          <a:xfrm flipH="1" rot="5400000">
            <a:off x="2779450" y="3603525"/>
            <a:ext cx="157200" cy="14535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9" name="Google Shape;329;p35"/>
          <p:cNvCxnSpPr>
            <a:stCxn id="314" idx="0"/>
            <a:endCxn id="320" idx="2"/>
          </p:cNvCxnSpPr>
          <p:nvPr/>
        </p:nvCxnSpPr>
        <p:spPr>
          <a:xfrm flipH="1" rot="5400000">
            <a:off x="2432500" y="3256575"/>
            <a:ext cx="157200" cy="21474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30" name="Google Shape;330;p35"/>
          <p:cNvCxnSpPr>
            <a:stCxn id="314" idx="0"/>
            <a:endCxn id="319" idx="2"/>
          </p:cNvCxnSpPr>
          <p:nvPr/>
        </p:nvCxnSpPr>
        <p:spPr>
          <a:xfrm flipH="1" rot="5400000">
            <a:off x="2177500" y="3001575"/>
            <a:ext cx="157200" cy="26574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31" name="Google Shape;331;p35"/>
          <p:cNvSpPr/>
          <p:nvPr/>
        </p:nvSpPr>
        <p:spPr>
          <a:xfrm>
            <a:off x="1239875" y="36144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(</a:t>
            </a:r>
            <a:endParaRPr sz="1200"/>
          </a:p>
        </p:txBody>
      </p:sp>
      <p:sp>
        <p:nvSpPr>
          <p:cNvPr id="332" name="Google Shape;332;p35"/>
          <p:cNvSpPr/>
          <p:nvPr/>
        </p:nvSpPr>
        <p:spPr>
          <a:xfrm>
            <a:off x="1583300" y="36144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)</a:t>
            </a:r>
            <a:endParaRPr sz="1200"/>
          </a:p>
        </p:txBody>
      </p:sp>
      <p:cxnSp>
        <p:nvCxnSpPr>
          <p:cNvPr id="333" name="Google Shape;333;p35"/>
          <p:cNvCxnSpPr>
            <a:stCxn id="322" idx="0"/>
            <a:endCxn id="331" idx="2"/>
          </p:cNvCxnSpPr>
          <p:nvPr/>
        </p:nvCxnSpPr>
        <p:spPr>
          <a:xfrm flipH="1" rot="5400000">
            <a:off x="2106638" y="3107150"/>
            <a:ext cx="156000" cy="1653000"/>
          </a:xfrm>
          <a:prstGeom prst="curved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34" name="Google Shape;334;p35"/>
          <p:cNvCxnSpPr>
            <a:stCxn id="322" idx="0"/>
            <a:endCxn id="332" idx="2"/>
          </p:cNvCxnSpPr>
          <p:nvPr/>
        </p:nvCxnSpPr>
        <p:spPr>
          <a:xfrm flipH="1" rot="5400000">
            <a:off x="2278388" y="3278900"/>
            <a:ext cx="156000" cy="1309500"/>
          </a:xfrm>
          <a:prstGeom prst="curved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35" name="Google Shape;335;p35"/>
          <p:cNvSpPr/>
          <p:nvPr/>
        </p:nvSpPr>
        <p:spPr>
          <a:xfrm>
            <a:off x="1926725" y="3619850"/>
            <a:ext cx="2376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{</a:t>
            </a:r>
            <a:endParaRPr sz="1200"/>
          </a:p>
        </p:txBody>
      </p:sp>
      <p:sp>
        <p:nvSpPr>
          <p:cNvPr id="336" name="Google Shape;336;p35"/>
          <p:cNvSpPr/>
          <p:nvPr/>
        </p:nvSpPr>
        <p:spPr>
          <a:xfrm>
            <a:off x="2271350" y="3614413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337" name="Google Shape;337;p35"/>
          <p:cNvSpPr/>
          <p:nvPr/>
        </p:nvSpPr>
        <p:spPr>
          <a:xfrm>
            <a:off x="2734775" y="3614413"/>
            <a:ext cx="504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Call</a:t>
            </a:r>
            <a:endParaRPr sz="1200"/>
          </a:p>
        </p:txBody>
      </p:sp>
      <p:sp>
        <p:nvSpPr>
          <p:cNvPr id="338" name="Google Shape;338;p35"/>
          <p:cNvSpPr/>
          <p:nvPr/>
        </p:nvSpPr>
        <p:spPr>
          <a:xfrm>
            <a:off x="3345800" y="3614413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339" name="Google Shape;339;p35"/>
          <p:cNvSpPr/>
          <p:nvPr/>
        </p:nvSpPr>
        <p:spPr>
          <a:xfrm>
            <a:off x="3809225" y="3614413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}</a:t>
            </a:r>
            <a:endParaRPr sz="1200"/>
          </a:p>
        </p:txBody>
      </p:sp>
      <p:cxnSp>
        <p:nvCxnSpPr>
          <p:cNvPr id="340" name="Google Shape;340;p35"/>
          <p:cNvCxnSpPr>
            <a:stCxn id="323" idx="0"/>
            <a:endCxn id="335" idx="2"/>
          </p:cNvCxnSpPr>
          <p:nvPr/>
        </p:nvCxnSpPr>
        <p:spPr>
          <a:xfrm flipH="1" rot="5400000">
            <a:off x="3087538" y="2819100"/>
            <a:ext cx="149400" cy="2233200"/>
          </a:xfrm>
          <a:prstGeom prst="curvedConnector3">
            <a:avLst>
              <a:gd fmla="val 4998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41" name="Google Shape;341;p35"/>
          <p:cNvCxnSpPr>
            <a:stCxn id="323" idx="0"/>
            <a:endCxn id="336" idx="2"/>
          </p:cNvCxnSpPr>
          <p:nvPr/>
        </p:nvCxnSpPr>
        <p:spPr>
          <a:xfrm flipH="1" rot="5400000">
            <a:off x="3286738" y="3018300"/>
            <a:ext cx="154800" cy="18294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42" name="Google Shape;342;p35"/>
          <p:cNvCxnSpPr>
            <a:stCxn id="323" idx="0"/>
            <a:endCxn id="337" idx="2"/>
          </p:cNvCxnSpPr>
          <p:nvPr/>
        </p:nvCxnSpPr>
        <p:spPr>
          <a:xfrm flipH="1" rot="5400000">
            <a:off x="3555388" y="3286950"/>
            <a:ext cx="154800" cy="12921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43" name="Google Shape;343;p35"/>
          <p:cNvCxnSpPr>
            <a:stCxn id="323" idx="0"/>
            <a:endCxn id="338" idx="2"/>
          </p:cNvCxnSpPr>
          <p:nvPr/>
        </p:nvCxnSpPr>
        <p:spPr>
          <a:xfrm flipH="1" rot="5400000">
            <a:off x="3824038" y="3555600"/>
            <a:ext cx="154800" cy="7548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44" name="Google Shape;344;p35"/>
          <p:cNvCxnSpPr>
            <a:stCxn id="323" idx="0"/>
            <a:endCxn id="339" idx="2"/>
          </p:cNvCxnSpPr>
          <p:nvPr/>
        </p:nvCxnSpPr>
        <p:spPr>
          <a:xfrm flipH="1" rot="5400000">
            <a:off x="4025788" y="3757350"/>
            <a:ext cx="154800" cy="3513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45" name="Google Shape;345;p35"/>
          <p:cNvSpPr/>
          <p:nvPr/>
        </p:nvSpPr>
        <p:spPr>
          <a:xfrm>
            <a:off x="1937875" y="3218400"/>
            <a:ext cx="75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Ref Exp</a:t>
            </a:r>
            <a:endParaRPr sz="1200"/>
          </a:p>
        </p:txBody>
      </p:sp>
      <p:sp>
        <p:nvSpPr>
          <p:cNvPr id="346" name="Google Shape;346;p35"/>
          <p:cNvSpPr/>
          <p:nvPr/>
        </p:nvSpPr>
        <p:spPr>
          <a:xfrm>
            <a:off x="2807625" y="3218400"/>
            <a:ext cx="54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Args</a:t>
            </a:r>
            <a:endParaRPr sz="1200"/>
          </a:p>
        </p:txBody>
      </p:sp>
      <p:cxnSp>
        <p:nvCxnSpPr>
          <p:cNvPr id="347" name="Google Shape;347;p35"/>
          <p:cNvCxnSpPr>
            <a:stCxn id="337" idx="0"/>
            <a:endCxn id="346" idx="2"/>
          </p:cNvCxnSpPr>
          <p:nvPr/>
        </p:nvCxnSpPr>
        <p:spPr>
          <a:xfrm rot="-5400000">
            <a:off x="2954825" y="3491563"/>
            <a:ext cx="154800" cy="90900"/>
          </a:xfrm>
          <a:prstGeom prst="curvedConnector3">
            <a:avLst>
              <a:gd fmla="val 5000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48" name="Google Shape;348;p35"/>
          <p:cNvCxnSpPr>
            <a:stCxn id="337" idx="0"/>
            <a:endCxn id="345" idx="2"/>
          </p:cNvCxnSpPr>
          <p:nvPr/>
        </p:nvCxnSpPr>
        <p:spPr>
          <a:xfrm flipH="1" rot="5400000">
            <a:off x="2573975" y="3201613"/>
            <a:ext cx="154800" cy="670800"/>
          </a:xfrm>
          <a:prstGeom prst="curvedConnector3">
            <a:avLst>
              <a:gd fmla="val 5000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49" name="Google Shape;349;p35"/>
          <p:cNvSpPr/>
          <p:nvPr/>
        </p:nvSpPr>
        <p:spPr>
          <a:xfrm>
            <a:off x="1594125" y="2822400"/>
            <a:ext cx="7920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Identifier</a:t>
            </a:r>
            <a:endParaRPr sz="1200"/>
          </a:p>
        </p:txBody>
      </p:sp>
      <p:cxnSp>
        <p:nvCxnSpPr>
          <p:cNvPr id="350" name="Google Shape;350;p35"/>
          <p:cNvCxnSpPr>
            <a:stCxn id="345" idx="0"/>
            <a:endCxn id="349" idx="2"/>
          </p:cNvCxnSpPr>
          <p:nvPr/>
        </p:nvCxnSpPr>
        <p:spPr>
          <a:xfrm flipH="1" rot="5400000">
            <a:off x="2075125" y="2977650"/>
            <a:ext cx="155700" cy="32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51" name="Google Shape;351;p35"/>
          <p:cNvSpPr/>
          <p:nvPr/>
        </p:nvSpPr>
        <p:spPr>
          <a:xfrm>
            <a:off x="2513600" y="2822400"/>
            <a:ext cx="2364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(</a:t>
            </a:r>
            <a:endParaRPr sz="1200"/>
          </a:p>
        </p:txBody>
      </p:sp>
      <p:sp>
        <p:nvSpPr>
          <p:cNvPr id="352" name="Google Shape;352;p35"/>
          <p:cNvSpPr/>
          <p:nvPr/>
        </p:nvSpPr>
        <p:spPr>
          <a:xfrm>
            <a:off x="3454950" y="2822400"/>
            <a:ext cx="2364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)</a:t>
            </a:r>
            <a:endParaRPr sz="1200"/>
          </a:p>
        </p:txBody>
      </p:sp>
      <p:cxnSp>
        <p:nvCxnSpPr>
          <p:cNvPr id="353" name="Google Shape;353;p35"/>
          <p:cNvCxnSpPr>
            <a:stCxn id="346" idx="0"/>
            <a:endCxn id="351" idx="2"/>
          </p:cNvCxnSpPr>
          <p:nvPr/>
        </p:nvCxnSpPr>
        <p:spPr>
          <a:xfrm flipH="1" rot="5400000">
            <a:off x="2776875" y="2917650"/>
            <a:ext cx="155700" cy="44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54" name="Google Shape;354;p35"/>
          <p:cNvCxnSpPr>
            <a:stCxn id="346" idx="0"/>
            <a:endCxn id="352" idx="2"/>
          </p:cNvCxnSpPr>
          <p:nvPr/>
        </p:nvCxnSpPr>
        <p:spPr>
          <a:xfrm rot="-5400000">
            <a:off x="3247575" y="2892750"/>
            <a:ext cx="155700" cy="495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355" name="Google Shape;35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962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5"/>
          <p:cNvSpPr/>
          <p:nvPr/>
        </p:nvSpPr>
        <p:spPr>
          <a:xfrm>
            <a:off x="5413450" y="4406400"/>
            <a:ext cx="845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357" name="Google Shape;357;p35"/>
          <p:cNvSpPr/>
          <p:nvPr/>
        </p:nvSpPr>
        <p:spPr>
          <a:xfrm>
            <a:off x="6441725" y="4406400"/>
            <a:ext cx="72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358" name="Google Shape;358;p35"/>
          <p:cNvSpPr/>
          <p:nvPr/>
        </p:nvSpPr>
        <p:spPr>
          <a:xfrm>
            <a:off x="7344600" y="4409838"/>
            <a:ext cx="5256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359" name="Google Shape;359;p35"/>
          <p:cNvSpPr/>
          <p:nvPr/>
        </p:nvSpPr>
        <p:spPr>
          <a:xfrm>
            <a:off x="6367175" y="48024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360" name="Google Shape;360;p35"/>
          <p:cNvCxnSpPr>
            <a:stCxn id="359" idx="0"/>
            <a:endCxn id="356" idx="2"/>
          </p:cNvCxnSpPr>
          <p:nvPr/>
        </p:nvCxnSpPr>
        <p:spPr>
          <a:xfrm flipH="1" rot="5400000">
            <a:off x="6161525" y="4322100"/>
            <a:ext cx="154800" cy="80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61" name="Google Shape;361;p35"/>
          <p:cNvCxnSpPr>
            <a:stCxn id="359" idx="0"/>
            <a:endCxn id="357" idx="2"/>
          </p:cNvCxnSpPr>
          <p:nvPr/>
        </p:nvCxnSpPr>
        <p:spPr>
          <a:xfrm rot="-5400000">
            <a:off x="6644375" y="4645050"/>
            <a:ext cx="154800" cy="159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62" name="Google Shape;362;p35"/>
          <p:cNvCxnSpPr>
            <a:stCxn id="359" idx="0"/>
            <a:endCxn id="358" idx="2"/>
          </p:cNvCxnSpPr>
          <p:nvPr/>
        </p:nvCxnSpPr>
        <p:spPr>
          <a:xfrm rot="-5400000">
            <a:off x="7048925" y="4243800"/>
            <a:ext cx="151500" cy="965700"/>
          </a:xfrm>
          <a:prstGeom prst="curvedConnector3">
            <a:avLst>
              <a:gd fmla="val 4995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63" name="Google Shape;363;p35"/>
          <p:cNvSpPr/>
          <p:nvPr/>
        </p:nvSpPr>
        <p:spPr>
          <a:xfrm>
            <a:off x="5875913" y="4012125"/>
            <a:ext cx="745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Params</a:t>
            </a:r>
            <a:endParaRPr sz="1200"/>
          </a:p>
        </p:txBody>
      </p:sp>
      <p:sp>
        <p:nvSpPr>
          <p:cNvPr id="364" name="Google Shape;364;p35"/>
          <p:cNvSpPr/>
          <p:nvPr/>
        </p:nvSpPr>
        <p:spPr>
          <a:xfrm>
            <a:off x="6825738" y="4012125"/>
            <a:ext cx="583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Block</a:t>
            </a:r>
            <a:endParaRPr sz="1200"/>
          </a:p>
        </p:txBody>
      </p:sp>
      <p:cxnSp>
        <p:nvCxnSpPr>
          <p:cNvPr id="365" name="Google Shape;365;p35"/>
          <p:cNvCxnSpPr>
            <a:stCxn id="358" idx="0"/>
            <a:endCxn id="364" idx="2"/>
          </p:cNvCxnSpPr>
          <p:nvPr/>
        </p:nvCxnSpPr>
        <p:spPr>
          <a:xfrm flipH="1" rot="5400000">
            <a:off x="7284000" y="4086438"/>
            <a:ext cx="156600" cy="490200"/>
          </a:xfrm>
          <a:prstGeom prst="curvedConnector3">
            <a:avLst>
              <a:gd fmla="val 4997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66" name="Google Shape;366;p35"/>
          <p:cNvCxnSpPr>
            <a:stCxn id="358" idx="0"/>
            <a:endCxn id="363" idx="2"/>
          </p:cNvCxnSpPr>
          <p:nvPr/>
        </p:nvCxnSpPr>
        <p:spPr>
          <a:xfrm flipH="1" rot="5400000">
            <a:off x="6849600" y="3652038"/>
            <a:ext cx="156600" cy="1359000"/>
          </a:xfrm>
          <a:prstGeom prst="curvedConnector3">
            <a:avLst>
              <a:gd fmla="val 4997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67" name="Google Shape;367;p35"/>
          <p:cNvSpPr/>
          <p:nvPr/>
        </p:nvSpPr>
        <p:spPr>
          <a:xfrm>
            <a:off x="6326675" y="3614400"/>
            <a:ext cx="504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Call</a:t>
            </a:r>
            <a:endParaRPr sz="1200"/>
          </a:p>
        </p:txBody>
      </p:sp>
      <p:cxnSp>
        <p:nvCxnSpPr>
          <p:cNvPr id="368" name="Google Shape;368;p35"/>
          <p:cNvCxnSpPr>
            <a:stCxn id="364" idx="0"/>
            <a:endCxn id="367" idx="2"/>
          </p:cNvCxnSpPr>
          <p:nvPr/>
        </p:nvCxnSpPr>
        <p:spPr>
          <a:xfrm flipH="1" rot="5400000">
            <a:off x="6769638" y="3664425"/>
            <a:ext cx="156600" cy="5388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69" name="Google Shape;369;p35"/>
          <p:cNvSpPr/>
          <p:nvPr/>
        </p:nvSpPr>
        <p:spPr>
          <a:xfrm>
            <a:off x="5936600" y="3218175"/>
            <a:ext cx="75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Ref Exp</a:t>
            </a:r>
            <a:endParaRPr sz="1200"/>
          </a:p>
        </p:txBody>
      </p:sp>
      <p:sp>
        <p:nvSpPr>
          <p:cNvPr id="370" name="Google Shape;370;p35"/>
          <p:cNvSpPr/>
          <p:nvPr/>
        </p:nvSpPr>
        <p:spPr>
          <a:xfrm>
            <a:off x="6807050" y="3217725"/>
            <a:ext cx="54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Args</a:t>
            </a:r>
            <a:endParaRPr sz="1200"/>
          </a:p>
        </p:txBody>
      </p:sp>
      <p:cxnSp>
        <p:nvCxnSpPr>
          <p:cNvPr id="371" name="Google Shape;371;p35"/>
          <p:cNvCxnSpPr>
            <a:stCxn id="367" idx="0"/>
            <a:endCxn id="370" idx="2"/>
          </p:cNvCxnSpPr>
          <p:nvPr/>
        </p:nvCxnSpPr>
        <p:spPr>
          <a:xfrm rot="-5400000">
            <a:off x="6750125" y="3287550"/>
            <a:ext cx="155400" cy="4983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72" name="Google Shape;372;p35"/>
          <p:cNvCxnSpPr>
            <a:stCxn id="367" idx="0"/>
            <a:endCxn id="369" idx="2"/>
          </p:cNvCxnSpPr>
          <p:nvPr/>
        </p:nvCxnSpPr>
        <p:spPr>
          <a:xfrm flipH="1" rot="5400000">
            <a:off x="6369125" y="3404850"/>
            <a:ext cx="155100" cy="2640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6"/>
          <p:cNvSpPr txBox="1"/>
          <p:nvPr/>
        </p:nvSpPr>
        <p:spPr>
          <a:xfrm>
            <a:off x="3087450" y="220800"/>
            <a:ext cx="2969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main() {</a:t>
            </a:r>
            <a:endParaRPr sz="135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println(</a:t>
            </a:r>
            <a:r>
              <a:rPr lang="ru" sz="13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""</a:t>
            </a: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378" name="Google Shape;37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1087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36"/>
          <p:cNvSpPr/>
          <p:nvPr/>
        </p:nvSpPr>
        <p:spPr>
          <a:xfrm>
            <a:off x="1437750" y="4405425"/>
            <a:ext cx="84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380" name="Google Shape;380;p36"/>
          <p:cNvSpPr/>
          <p:nvPr/>
        </p:nvSpPr>
        <p:spPr>
          <a:xfrm>
            <a:off x="2442950" y="4405425"/>
            <a:ext cx="7197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381" name="Google Shape;381;p36"/>
          <p:cNvSpPr/>
          <p:nvPr/>
        </p:nvSpPr>
        <p:spPr>
          <a:xfrm>
            <a:off x="3321850" y="4408875"/>
            <a:ext cx="5259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382" name="Google Shape;382;p36"/>
          <p:cNvSpPr/>
          <p:nvPr/>
        </p:nvSpPr>
        <p:spPr>
          <a:xfrm>
            <a:off x="2368100" y="48039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383" name="Google Shape;383;p36"/>
          <p:cNvCxnSpPr>
            <a:stCxn id="382" idx="0"/>
            <a:endCxn id="380" idx="2"/>
          </p:cNvCxnSpPr>
          <p:nvPr/>
        </p:nvCxnSpPr>
        <p:spPr>
          <a:xfrm rot="-5400000">
            <a:off x="2644250" y="4645200"/>
            <a:ext cx="157200" cy="1602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84" name="Google Shape;384;p36"/>
          <p:cNvCxnSpPr>
            <a:stCxn id="382" idx="0"/>
            <a:endCxn id="379" idx="2"/>
          </p:cNvCxnSpPr>
          <p:nvPr/>
        </p:nvCxnSpPr>
        <p:spPr>
          <a:xfrm flipH="1" rot="5400000">
            <a:off x="2173100" y="4334250"/>
            <a:ext cx="157200" cy="7821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85" name="Google Shape;385;p36"/>
          <p:cNvCxnSpPr>
            <a:stCxn id="382" idx="0"/>
            <a:endCxn id="381" idx="2"/>
          </p:cNvCxnSpPr>
          <p:nvPr/>
        </p:nvCxnSpPr>
        <p:spPr>
          <a:xfrm rot="-5400000">
            <a:off x="3036800" y="4255950"/>
            <a:ext cx="153900" cy="9420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6" name="Google Shape;386;p36"/>
          <p:cNvSpPr/>
          <p:nvPr/>
        </p:nvSpPr>
        <p:spPr>
          <a:xfrm>
            <a:off x="715063" y="4010400"/>
            <a:ext cx="4248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387" name="Google Shape;387;p36"/>
          <p:cNvSpPr/>
          <p:nvPr/>
        </p:nvSpPr>
        <p:spPr>
          <a:xfrm>
            <a:off x="1259338" y="4010400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388" name="Google Shape;388;p36"/>
          <p:cNvSpPr/>
          <p:nvPr/>
        </p:nvSpPr>
        <p:spPr>
          <a:xfrm>
            <a:off x="1735200" y="4010400"/>
            <a:ext cx="792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Identifier</a:t>
            </a:r>
            <a:endParaRPr sz="1200"/>
          </a:p>
        </p:txBody>
      </p:sp>
      <p:sp>
        <p:nvSpPr>
          <p:cNvPr id="389" name="Google Shape;389;p36"/>
          <p:cNvSpPr/>
          <p:nvPr/>
        </p:nvSpPr>
        <p:spPr>
          <a:xfrm>
            <a:off x="2638538" y="4011650"/>
            <a:ext cx="745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Params</a:t>
            </a:r>
            <a:endParaRPr sz="1200"/>
          </a:p>
        </p:txBody>
      </p:sp>
      <p:sp>
        <p:nvSpPr>
          <p:cNvPr id="390" name="Google Shape;390;p36"/>
          <p:cNvSpPr/>
          <p:nvPr/>
        </p:nvSpPr>
        <p:spPr>
          <a:xfrm>
            <a:off x="3987238" y="4010400"/>
            <a:ext cx="583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Block</a:t>
            </a:r>
            <a:endParaRPr sz="1200"/>
          </a:p>
        </p:txBody>
      </p:sp>
      <p:sp>
        <p:nvSpPr>
          <p:cNvPr id="391" name="Google Shape;391;p36"/>
          <p:cNvSpPr/>
          <p:nvPr/>
        </p:nvSpPr>
        <p:spPr>
          <a:xfrm>
            <a:off x="3507300" y="4011650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cxnSp>
        <p:nvCxnSpPr>
          <p:cNvPr id="392" name="Google Shape;392;p36"/>
          <p:cNvCxnSpPr>
            <a:stCxn id="381" idx="0"/>
            <a:endCxn id="389" idx="2"/>
          </p:cNvCxnSpPr>
          <p:nvPr/>
        </p:nvCxnSpPr>
        <p:spPr>
          <a:xfrm flipH="1" rot="5400000">
            <a:off x="3220000" y="4044075"/>
            <a:ext cx="156000" cy="573600"/>
          </a:xfrm>
          <a:prstGeom prst="curved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3" name="Google Shape;393;p36"/>
          <p:cNvCxnSpPr>
            <a:stCxn id="381" idx="0"/>
            <a:endCxn id="390" idx="2"/>
          </p:cNvCxnSpPr>
          <p:nvPr/>
        </p:nvCxnSpPr>
        <p:spPr>
          <a:xfrm rot="-5400000">
            <a:off x="3853150" y="3983325"/>
            <a:ext cx="157200" cy="6939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4" name="Google Shape;394;p36"/>
          <p:cNvCxnSpPr>
            <a:stCxn id="381" idx="0"/>
            <a:endCxn id="391" idx="2"/>
          </p:cNvCxnSpPr>
          <p:nvPr/>
        </p:nvCxnSpPr>
        <p:spPr>
          <a:xfrm rot="-5400000">
            <a:off x="3557200" y="4280475"/>
            <a:ext cx="156000" cy="100800"/>
          </a:xfrm>
          <a:prstGeom prst="curved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5" name="Google Shape;395;p36"/>
          <p:cNvCxnSpPr>
            <a:stCxn id="381" idx="0"/>
            <a:endCxn id="388" idx="2"/>
          </p:cNvCxnSpPr>
          <p:nvPr/>
        </p:nvCxnSpPr>
        <p:spPr>
          <a:xfrm flipH="1" rot="5400000">
            <a:off x="2779450" y="3603525"/>
            <a:ext cx="157200" cy="14535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6" name="Google Shape;396;p36"/>
          <p:cNvCxnSpPr>
            <a:stCxn id="381" idx="0"/>
            <a:endCxn id="387" idx="2"/>
          </p:cNvCxnSpPr>
          <p:nvPr/>
        </p:nvCxnSpPr>
        <p:spPr>
          <a:xfrm flipH="1" rot="5400000">
            <a:off x="2432500" y="3256575"/>
            <a:ext cx="157200" cy="21474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7" name="Google Shape;397;p36"/>
          <p:cNvCxnSpPr>
            <a:stCxn id="381" idx="0"/>
            <a:endCxn id="386" idx="2"/>
          </p:cNvCxnSpPr>
          <p:nvPr/>
        </p:nvCxnSpPr>
        <p:spPr>
          <a:xfrm flipH="1" rot="5400000">
            <a:off x="2177500" y="3001575"/>
            <a:ext cx="157200" cy="26574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98" name="Google Shape;398;p36"/>
          <p:cNvSpPr/>
          <p:nvPr/>
        </p:nvSpPr>
        <p:spPr>
          <a:xfrm>
            <a:off x="1239875" y="36144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(</a:t>
            </a:r>
            <a:endParaRPr sz="1200"/>
          </a:p>
        </p:txBody>
      </p:sp>
      <p:sp>
        <p:nvSpPr>
          <p:cNvPr id="399" name="Google Shape;399;p36"/>
          <p:cNvSpPr/>
          <p:nvPr/>
        </p:nvSpPr>
        <p:spPr>
          <a:xfrm>
            <a:off x="1583300" y="36144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)</a:t>
            </a:r>
            <a:endParaRPr sz="1200"/>
          </a:p>
        </p:txBody>
      </p:sp>
      <p:cxnSp>
        <p:nvCxnSpPr>
          <p:cNvPr id="400" name="Google Shape;400;p36"/>
          <p:cNvCxnSpPr>
            <a:stCxn id="389" idx="0"/>
            <a:endCxn id="398" idx="2"/>
          </p:cNvCxnSpPr>
          <p:nvPr/>
        </p:nvCxnSpPr>
        <p:spPr>
          <a:xfrm flipH="1" rot="5400000">
            <a:off x="2106638" y="3107150"/>
            <a:ext cx="156000" cy="1653000"/>
          </a:xfrm>
          <a:prstGeom prst="curved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1" name="Google Shape;401;p36"/>
          <p:cNvCxnSpPr>
            <a:stCxn id="389" idx="0"/>
            <a:endCxn id="399" idx="2"/>
          </p:cNvCxnSpPr>
          <p:nvPr/>
        </p:nvCxnSpPr>
        <p:spPr>
          <a:xfrm flipH="1" rot="5400000">
            <a:off x="2278388" y="3278900"/>
            <a:ext cx="156000" cy="1309500"/>
          </a:xfrm>
          <a:prstGeom prst="curved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02" name="Google Shape;402;p36"/>
          <p:cNvSpPr/>
          <p:nvPr/>
        </p:nvSpPr>
        <p:spPr>
          <a:xfrm>
            <a:off x="1926725" y="3619850"/>
            <a:ext cx="2376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{</a:t>
            </a:r>
            <a:endParaRPr sz="1200"/>
          </a:p>
        </p:txBody>
      </p:sp>
      <p:sp>
        <p:nvSpPr>
          <p:cNvPr id="403" name="Google Shape;403;p36"/>
          <p:cNvSpPr/>
          <p:nvPr/>
        </p:nvSpPr>
        <p:spPr>
          <a:xfrm>
            <a:off x="2271350" y="3614413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404" name="Google Shape;404;p36"/>
          <p:cNvSpPr/>
          <p:nvPr/>
        </p:nvSpPr>
        <p:spPr>
          <a:xfrm>
            <a:off x="2734775" y="3614413"/>
            <a:ext cx="504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Call</a:t>
            </a:r>
            <a:endParaRPr sz="1200"/>
          </a:p>
        </p:txBody>
      </p:sp>
      <p:sp>
        <p:nvSpPr>
          <p:cNvPr id="405" name="Google Shape;405;p36"/>
          <p:cNvSpPr/>
          <p:nvPr/>
        </p:nvSpPr>
        <p:spPr>
          <a:xfrm>
            <a:off x="3345800" y="3614413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406" name="Google Shape;406;p36"/>
          <p:cNvSpPr/>
          <p:nvPr/>
        </p:nvSpPr>
        <p:spPr>
          <a:xfrm>
            <a:off x="3809225" y="3614413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}</a:t>
            </a:r>
            <a:endParaRPr sz="1200"/>
          </a:p>
        </p:txBody>
      </p:sp>
      <p:cxnSp>
        <p:nvCxnSpPr>
          <p:cNvPr id="407" name="Google Shape;407;p36"/>
          <p:cNvCxnSpPr>
            <a:stCxn id="390" idx="0"/>
            <a:endCxn id="402" idx="2"/>
          </p:cNvCxnSpPr>
          <p:nvPr/>
        </p:nvCxnSpPr>
        <p:spPr>
          <a:xfrm flipH="1" rot="5400000">
            <a:off x="3087538" y="2819100"/>
            <a:ext cx="149400" cy="2233200"/>
          </a:xfrm>
          <a:prstGeom prst="curvedConnector3">
            <a:avLst>
              <a:gd fmla="val 4998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8" name="Google Shape;408;p36"/>
          <p:cNvCxnSpPr>
            <a:stCxn id="390" idx="0"/>
            <a:endCxn id="403" idx="2"/>
          </p:cNvCxnSpPr>
          <p:nvPr/>
        </p:nvCxnSpPr>
        <p:spPr>
          <a:xfrm flipH="1" rot="5400000">
            <a:off x="3286738" y="3018300"/>
            <a:ext cx="154800" cy="18294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9" name="Google Shape;409;p36"/>
          <p:cNvCxnSpPr>
            <a:stCxn id="390" idx="0"/>
            <a:endCxn id="404" idx="2"/>
          </p:cNvCxnSpPr>
          <p:nvPr/>
        </p:nvCxnSpPr>
        <p:spPr>
          <a:xfrm flipH="1" rot="5400000">
            <a:off x="3555388" y="3286950"/>
            <a:ext cx="154800" cy="12921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10" name="Google Shape;410;p36"/>
          <p:cNvCxnSpPr>
            <a:stCxn id="390" idx="0"/>
            <a:endCxn id="405" idx="2"/>
          </p:cNvCxnSpPr>
          <p:nvPr/>
        </p:nvCxnSpPr>
        <p:spPr>
          <a:xfrm flipH="1" rot="5400000">
            <a:off x="3824038" y="3555600"/>
            <a:ext cx="154800" cy="7548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11" name="Google Shape;411;p36"/>
          <p:cNvCxnSpPr>
            <a:stCxn id="390" idx="0"/>
            <a:endCxn id="406" idx="2"/>
          </p:cNvCxnSpPr>
          <p:nvPr/>
        </p:nvCxnSpPr>
        <p:spPr>
          <a:xfrm flipH="1" rot="5400000">
            <a:off x="4025788" y="3757350"/>
            <a:ext cx="154800" cy="3513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12" name="Google Shape;412;p36"/>
          <p:cNvSpPr/>
          <p:nvPr/>
        </p:nvSpPr>
        <p:spPr>
          <a:xfrm>
            <a:off x="1937875" y="3218400"/>
            <a:ext cx="75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Ref Exp</a:t>
            </a:r>
            <a:endParaRPr sz="1200"/>
          </a:p>
        </p:txBody>
      </p:sp>
      <p:sp>
        <p:nvSpPr>
          <p:cNvPr id="413" name="Google Shape;413;p36"/>
          <p:cNvSpPr/>
          <p:nvPr/>
        </p:nvSpPr>
        <p:spPr>
          <a:xfrm>
            <a:off x="2807625" y="3218400"/>
            <a:ext cx="54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Args</a:t>
            </a:r>
            <a:endParaRPr sz="1200"/>
          </a:p>
        </p:txBody>
      </p:sp>
      <p:cxnSp>
        <p:nvCxnSpPr>
          <p:cNvPr id="414" name="Google Shape;414;p36"/>
          <p:cNvCxnSpPr>
            <a:stCxn id="404" idx="0"/>
            <a:endCxn id="413" idx="2"/>
          </p:cNvCxnSpPr>
          <p:nvPr/>
        </p:nvCxnSpPr>
        <p:spPr>
          <a:xfrm rot="-5400000">
            <a:off x="2954825" y="3491563"/>
            <a:ext cx="154800" cy="90900"/>
          </a:xfrm>
          <a:prstGeom prst="curvedConnector3">
            <a:avLst>
              <a:gd fmla="val 5000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15" name="Google Shape;415;p36"/>
          <p:cNvCxnSpPr>
            <a:stCxn id="404" idx="0"/>
            <a:endCxn id="412" idx="2"/>
          </p:cNvCxnSpPr>
          <p:nvPr/>
        </p:nvCxnSpPr>
        <p:spPr>
          <a:xfrm flipH="1" rot="5400000">
            <a:off x="2573975" y="3201613"/>
            <a:ext cx="154800" cy="670800"/>
          </a:xfrm>
          <a:prstGeom prst="curvedConnector3">
            <a:avLst>
              <a:gd fmla="val 5000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16" name="Google Shape;416;p36"/>
          <p:cNvSpPr/>
          <p:nvPr/>
        </p:nvSpPr>
        <p:spPr>
          <a:xfrm>
            <a:off x="1594125" y="2822400"/>
            <a:ext cx="7920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Identifier</a:t>
            </a:r>
            <a:endParaRPr sz="1200"/>
          </a:p>
        </p:txBody>
      </p:sp>
      <p:cxnSp>
        <p:nvCxnSpPr>
          <p:cNvPr id="417" name="Google Shape;417;p36"/>
          <p:cNvCxnSpPr>
            <a:stCxn id="412" idx="0"/>
            <a:endCxn id="416" idx="2"/>
          </p:cNvCxnSpPr>
          <p:nvPr/>
        </p:nvCxnSpPr>
        <p:spPr>
          <a:xfrm flipH="1" rot="5400000">
            <a:off x="2075125" y="2977650"/>
            <a:ext cx="155700" cy="32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18" name="Google Shape;418;p36"/>
          <p:cNvSpPr/>
          <p:nvPr/>
        </p:nvSpPr>
        <p:spPr>
          <a:xfrm>
            <a:off x="2513600" y="2822400"/>
            <a:ext cx="2364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(</a:t>
            </a:r>
            <a:endParaRPr sz="1200"/>
          </a:p>
        </p:txBody>
      </p:sp>
      <p:sp>
        <p:nvSpPr>
          <p:cNvPr id="419" name="Google Shape;419;p36"/>
          <p:cNvSpPr/>
          <p:nvPr/>
        </p:nvSpPr>
        <p:spPr>
          <a:xfrm>
            <a:off x="2877475" y="2822400"/>
            <a:ext cx="4500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Arg</a:t>
            </a:r>
            <a:endParaRPr sz="1200"/>
          </a:p>
        </p:txBody>
      </p:sp>
      <p:sp>
        <p:nvSpPr>
          <p:cNvPr id="420" name="Google Shape;420;p36"/>
          <p:cNvSpPr/>
          <p:nvPr/>
        </p:nvSpPr>
        <p:spPr>
          <a:xfrm>
            <a:off x="3454950" y="2822400"/>
            <a:ext cx="2364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)</a:t>
            </a:r>
            <a:endParaRPr sz="1200"/>
          </a:p>
        </p:txBody>
      </p:sp>
      <p:cxnSp>
        <p:nvCxnSpPr>
          <p:cNvPr id="421" name="Google Shape;421;p36"/>
          <p:cNvCxnSpPr>
            <a:stCxn id="413" idx="0"/>
            <a:endCxn id="418" idx="2"/>
          </p:cNvCxnSpPr>
          <p:nvPr/>
        </p:nvCxnSpPr>
        <p:spPr>
          <a:xfrm flipH="1" rot="5400000">
            <a:off x="2776875" y="2917650"/>
            <a:ext cx="155700" cy="44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22" name="Google Shape;422;p36"/>
          <p:cNvCxnSpPr>
            <a:stCxn id="413" idx="0"/>
            <a:endCxn id="419" idx="2"/>
          </p:cNvCxnSpPr>
          <p:nvPr/>
        </p:nvCxnSpPr>
        <p:spPr>
          <a:xfrm rot="-5400000">
            <a:off x="3012225" y="3128100"/>
            <a:ext cx="155700" cy="24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23" name="Google Shape;423;p36"/>
          <p:cNvCxnSpPr>
            <a:stCxn id="413" idx="0"/>
            <a:endCxn id="420" idx="2"/>
          </p:cNvCxnSpPr>
          <p:nvPr/>
        </p:nvCxnSpPr>
        <p:spPr>
          <a:xfrm rot="-5400000">
            <a:off x="3247575" y="2892750"/>
            <a:ext cx="155700" cy="495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24" name="Google Shape;424;p36"/>
          <p:cNvSpPr/>
          <p:nvPr/>
        </p:nvSpPr>
        <p:spPr>
          <a:xfrm>
            <a:off x="2003750" y="2426000"/>
            <a:ext cx="1278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String Template</a:t>
            </a:r>
            <a:endParaRPr sz="1200"/>
          </a:p>
        </p:txBody>
      </p:sp>
      <p:cxnSp>
        <p:nvCxnSpPr>
          <p:cNvPr id="425" name="Google Shape;425;p36"/>
          <p:cNvCxnSpPr>
            <a:stCxn id="419" idx="0"/>
            <a:endCxn id="424" idx="2"/>
          </p:cNvCxnSpPr>
          <p:nvPr/>
        </p:nvCxnSpPr>
        <p:spPr>
          <a:xfrm flipH="1" rot="5400000">
            <a:off x="2795125" y="2515050"/>
            <a:ext cx="155100" cy="459600"/>
          </a:xfrm>
          <a:prstGeom prst="curvedConnector3">
            <a:avLst>
              <a:gd fmla="val 5003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26" name="Google Shape;426;p36"/>
          <p:cNvSpPr/>
          <p:nvPr/>
        </p:nvSpPr>
        <p:spPr>
          <a:xfrm>
            <a:off x="1767338" y="20296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</a:t>
            </a:r>
            <a:endParaRPr sz="1200"/>
          </a:p>
        </p:txBody>
      </p:sp>
      <p:sp>
        <p:nvSpPr>
          <p:cNvPr id="427" name="Google Shape;427;p36"/>
          <p:cNvSpPr/>
          <p:nvPr/>
        </p:nvSpPr>
        <p:spPr>
          <a:xfrm>
            <a:off x="3281738" y="20295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</a:t>
            </a:r>
            <a:endParaRPr sz="1200"/>
          </a:p>
        </p:txBody>
      </p:sp>
      <p:cxnSp>
        <p:nvCxnSpPr>
          <p:cNvPr id="428" name="Google Shape;428;p36"/>
          <p:cNvCxnSpPr>
            <a:stCxn id="424" idx="0"/>
            <a:endCxn id="426" idx="2"/>
          </p:cNvCxnSpPr>
          <p:nvPr/>
        </p:nvCxnSpPr>
        <p:spPr>
          <a:xfrm flipH="1" rot="5400000">
            <a:off x="2186600" y="1969850"/>
            <a:ext cx="155100" cy="757200"/>
          </a:xfrm>
          <a:prstGeom prst="curvedConnector3">
            <a:avLst>
              <a:gd fmla="val 5003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29" name="Google Shape;429;p36"/>
          <p:cNvCxnSpPr>
            <a:stCxn id="424" idx="0"/>
            <a:endCxn id="427" idx="2"/>
          </p:cNvCxnSpPr>
          <p:nvPr/>
        </p:nvCxnSpPr>
        <p:spPr>
          <a:xfrm rot="-5400000">
            <a:off x="2943650" y="1969700"/>
            <a:ext cx="155400" cy="757200"/>
          </a:xfrm>
          <a:prstGeom prst="curvedConnector3">
            <a:avLst>
              <a:gd fmla="val 4996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430" name="Google Shape;43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962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36"/>
          <p:cNvSpPr/>
          <p:nvPr/>
        </p:nvSpPr>
        <p:spPr>
          <a:xfrm>
            <a:off x="5413450" y="4406400"/>
            <a:ext cx="845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432" name="Google Shape;432;p36"/>
          <p:cNvSpPr/>
          <p:nvPr/>
        </p:nvSpPr>
        <p:spPr>
          <a:xfrm>
            <a:off x="6441725" y="4406400"/>
            <a:ext cx="72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433" name="Google Shape;433;p36"/>
          <p:cNvSpPr/>
          <p:nvPr/>
        </p:nvSpPr>
        <p:spPr>
          <a:xfrm>
            <a:off x="7344600" y="4409838"/>
            <a:ext cx="5256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434" name="Google Shape;434;p36"/>
          <p:cNvSpPr/>
          <p:nvPr/>
        </p:nvSpPr>
        <p:spPr>
          <a:xfrm>
            <a:off x="6367175" y="48024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435" name="Google Shape;435;p36"/>
          <p:cNvCxnSpPr>
            <a:stCxn id="434" idx="0"/>
            <a:endCxn id="431" idx="2"/>
          </p:cNvCxnSpPr>
          <p:nvPr/>
        </p:nvCxnSpPr>
        <p:spPr>
          <a:xfrm flipH="1" rot="5400000">
            <a:off x="6161525" y="4322100"/>
            <a:ext cx="154800" cy="80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36" name="Google Shape;436;p36"/>
          <p:cNvCxnSpPr>
            <a:stCxn id="434" idx="0"/>
            <a:endCxn id="432" idx="2"/>
          </p:cNvCxnSpPr>
          <p:nvPr/>
        </p:nvCxnSpPr>
        <p:spPr>
          <a:xfrm rot="-5400000">
            <a:off x="6644375" y="4645050"/>
            <a:ext cx="154800" cy="159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37" name="Google Shape;437;p36"/>
          <p:cNvCxnSpPr>
            <a:stCxn id="434" idx="0"/>
            <a:endCxn id="433" idx="2"/>
          </p:cNvCxnSpPr>
          <p:nvPr/>
        </p:nvCxnSpPr>
        <p:spPr>
          <a:xfrm rot="-5400000">
            <a:off x="7048925" y="4243800"/>
            <a:ext cx="151500" cy="965700"/>
          </a:xfrm>
          <a:prstGeom prst="curvedConnector3">
            <a:avLst>
              <a:gd fmla="val 4995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38" name="Google Shape;438;p36"/>
          <p:cNvSpPr/>
          <p:nvPr/>
        </p:nvSpPr>
        <p:spPr>
          <a:xfrm>
            <a:off x="5875913" y="4012125"/>
            <a:ext cx="745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Params</a:t>
            </a:r>
            <a:endParaRPr sz="1200"/>
          </a:p>
        </p:txBody>
      </p:sp>
      <p:sp>
        <p:nvSpPr>
          <p:cNvPr id="439" name="Google Shape;439;p36"/>
          <p:cNvSpPr/>
          <p:nvPr/>
        </p:nvSpPr>
        <p:spPr>
          <a:xfrm>
            <a:off x="6825738" y="4012125"/>
            <a:ext cx="583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Block</a:t>
            </a:r>
            <a:endParaRPr sz="1200"/>
          </a:p>
        </p:txBody>
      </p:sp>
      <p:cxnSp>
        <p:nvCxnSpPr>
          <p:cNvPr id="440" name="Google Shape;440;p36"/>
          <p:cNvCxnSpPr>
            <a:stCxn id="433" idx="0"/>
            <a:endCxn id="439" idx="2"/>
          </p:cNvCxnSpPr>
          <p:nvPr/>
        </p:nvCxnSpPr>
        <p:spPr>
          <a:xfrm flipH="1" rot="5400000">
            <a:off x="7284000" y="4086438"/>
            <a:ext cx="156600" cy="490200"/>
          </a:xfrm>
          <a:prstGeom prst="curvedConnector3">
            <a:avLst>
              <a:gd fmla="val 4997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41" name="Google Shape;441;p36"/>
          <p:cNvCxnSpPr>
            <a:stCxn id="433" idx="0"/>
            <a:endCxn id="438" idx="2"/>
          </p:cNvCxnSpPr>
          <p:nvPr/>
        </p:nvCxnSpPr>
        <p:spPr>
          <a:xfrm flipH="1" rot="5400000">
            <a:off x="6849600" y="3652038"/>
            <a:ext cx="156600" cy="1359000"/>
          </a:xfrm>
          <a:prstGeom prst="curvedConnector3">
            <a:avLst>
              <a:gd fmla="val 4997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42" name="Google Shape;442;p36"/>
          <p:cNvSpPr/>
          <p:nvPr/>
        </p:nvSpPr>
        <p:spPr>
          <a:xfrm>
            <a:off x="6326675" y="3614400"/>
            <a:ext cx="504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Call</a:t>
            </a:r>
            <a:endParaRPr sz="1200"/>
          </a:p>
        </p:txBody>
      </p:sp>
      <p:cxnSp>
        <p:nvCxnSpPr>
          <p:cNvPr id="443" name="Google Shape;443;p36"/>
          <p:cNvCxnSpPr>
            <a:stCxn id="439" idx="0"/>
            <a:endCxn id="442" idx="2"/>
          </p:cNvCxnSpPr>
          <p:nvPr/>
        </p:nvCxnSpPr>
        <p:spPr>
          <a:xfrm flipH="1" rot="5400000">
            <a:off x="6769638" y="3664425"/>
            <a:ext cx="156600" cy="5388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44" name="Google Shape;444;p36"/>
          <p:cNvSpPr/>
          <p:nvPr/>
        </p:nvSpPr>
        <p:spPr>
          <a:xfrm>
            <a:off x="5936600" y="3218175"/>
            <a:ext cx="75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Ref Exp</a:t>
            </a:r>
            <a:endParaRPr sz="1200"/>
          </a:p>
        </p:txBody>
      </p:sp>
      <p:sp>
        <p:nvSpPr>
          <p:cNvPr id="445" name="Google Shape;445;p36"/>
          <p:cNvSpPr/>
          <p:nvPr/>
        </p:nvSpPr>
        <p:spPr>
          <a:xfrm>
            <a:off x="6807050" y="3217725"/>
            <a:ext cx="54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Args</a:t>
            </a:r>
            <a:endParaRPr sz="1200"/>
          </a:p>
        </p:txBody>
      </p:sp>
      <p:cxnSp>
        <p:nvCxnSpPr>
          <p:cNvPr id="446" name="Google Shape;446;p36"/>
          <p:cNvCxnSpPr>
            <a:stCxn id="442" idx="0"/>
            <a:endCxn id="445" idx="2"/>
          </p:cNvCxnSpPr>
          <p:nvPr/>
        </p:nvCxnSpPr>
        <p:spPr>
          <a:xfrm rot="-5400000">
            <a:off x="6750125" y="3287550"/>
            <a:ext cx="155400" cy="4983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47" name="Google Shape;447;p36"/>
          <p:cNvCxnSpPr>
            <a:stCxn id="442" idx="0"/>
            <a:endCxn id="444" idx="2"/>
          </p:cNvCxnSpPr>
          <p:nvPr/>
        </p:nvCxnSpPr>
        <p:spPr>
          <a:xfrm flipH="1" rot="5400000">
            <a:off x="6369125" y="3404850"/>
            <a:ext cx="155100" cy="2640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48" name="Google Shape;448;p36"/>
          <p:cNvSpPr/>
          <p:nvPr/>
        </p:nvSpPr>
        <p:spPr>
          <a:xfrm>
            <a:off x="6416825" y="2822400"/>
            <a:ext cx="4500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Arg</a:t>
            </a:r>
            <a:endParaRPr sz="1200"/>
          </a:p>
        </p:txBody>
      </p:sp>
      <p:cxnSp>
        <p:nvCxnSpPr>
          <p:cNvPr id="449" name="Google Shape;449;p36"/>
          <p:cNvCxnSpPr>
            <a:stCxn id="445" idx="0"/>
            <a:endCxn id="448" idx="2"/>
          </p:cNvCxnSpPr>
          <p:nvPr/>
        </p:nvCxnSpPr>
        <p:spPr>
          <a:xfrm flipH="1" rot="5400000">
            <a:off x="6781850" y="2922525"/>
            <a:ext cx="155100" cy="4353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50" name="Google Shape;450;p36"/>
          <p:cNvSpPr/>
          <p:nvPr/>
        </p:nvSpPr>
        <p:spPr>
          <a:xfrm>
            <a:off x="6002825" y="2425963"/>
            <a:ext cx="1278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String Template</a:t>
            </a:r>
            <a:endParaRPr sz="1200"/>
          </a:p>
        </p:txBody>
      </p:sp>
      <p:cxnSp>
        <p:nvCxnSpPr>
          <p:cNvPr id="451" name="Google Shape;451;p36"/>
          <p:cNvCxnSpPr>
            <a:stCxn id="448" idx="0"/>
            <a:endCxn id="450" idx="2"/>
          </p:cNvCxnSpPr>
          <p:nvPr/>
        </p:nvCxnSpPr>
        <p:spPr>
          <a:xfrm rot="-5400000">
            <a:off x="6564575" y="2744550"/>
            <a:ext cx="155100" cy="600"/>
          </a:xfrm>
          <a:prstGeom prst="curvedConnector3">
            <a:avLst>
              <a:gd fmla="val 5004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7"/>
          <p:cNvSpPr txBox="1"/>
          <p:nvPr/>
        </p:nvSpPr>
        <p:spPr>
          <a:xfrm>
            <a:off x="3087450" y="220800"/>
            <a:ext cx="2969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fun</a:t>
            </a: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main() {</a:t>
            </a:r>
            <a:endParaRPr sz="135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println(</a:t>
            </a:r>
            <a:r>
              <a:rPr lang="ru" sz="13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"Hello world"</a:t>
            </a: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457" name="Google Shape;45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1087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37"/>
          <p:cNvSpPr/>
          <p:nvPr/>
        </p:nvSpPr>
        <p:spPr>
          <a:xfrm>
            <a:off x="1437750" y="4405425"/>
            <a:ext cx="84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459" name="Google Shape;459;p37"/>
          <p:cNvSpPr/>
          <p:nvPr/>
        </p:nvSpPr>
        <p:spPr>
          <a:xfrm>
            <a:off x="2442950" y="4405425"/>
            <a:ext cx="7197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460" name="Google Shape;460;p37"/>
          <p:cNvSpPr/>
          <p:nvPr/>
        </p:nvSpPr>
        <p:spPr>
          <a:xfrm>
            <a:off x="3321850" y="4408875"/>
            <a:ext cx="5259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461" name="Google Shape;461;p37"/>
          <p:cNvSpPr/>
          <p:nvPr/>
        </p:nvSpPr>
        <p:spPr>
          <a:xfrm>
            <a:off x="2368100" y="48039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462" name="Google Shape;462;p37"/>
          <p:cNvCxnSpPr>
            <a:stCxn id="461" idx="0"/>
            <a:endCxn id="459" idx="2"/>
          </p:cNvCxnSpPr>
          <p:nvPr/>
        </p:nvCxnSpPr>
        <p:spPr>
          <a:xfrm rot="-5400000">
            <a:off x="2644250" y="4645200"/>
            <a:ext cx="157200" cy="1602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63" name="Google Shape;463;p37"/>
          <p:cNvCxnSpPr>
            <a:stCxn id="461" idx="0"/>
            <a:endCxn id="458" idx="2"/>
          </p:cNvCxnSpPr>
          <p:nvPr/>
        </p:nvCxnSpPr>
        <p:spPr>
          <a:xfrm flipH="1" rot="5400000">
            <a:off x="2173100" y="4334250"/>
            <a:ext cx="157200" cy="7821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64" name="Google Shape;464;p37"/>
          <p:cNvCxnSpPr>
            <a:stCxn id="461" idx="0"/>
            <a:endCxn id="460" idx="2"/>
          </p:cNvCxnSpPr>
          <p:nvPr/>
        </p:nvCxnSpPr>
        <p:spPr>
          <a:xfrm rot="-5400000">
            <a:off x="3036800" y="4255950"/>
            <a:ext cx="153900" cy="9420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65" name="Google Shape;465;p37"/>
          <p:cNvSpPr/>
          <p:nvPr/>
        </p:nvSpPr>
        <p:spPr>
          <a:xfrm>
            <a:off x="715063" y="4010400"/>
            <a:ext cx="4248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466" name="Google Shape;466;p37"/>
          <p:cNvSpPr/>
          <p:nvPr/>
        </p:nvSpPr>
        <p:spPr>
          <a:xfrm>
            <a:off x="1259338" y="4010400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467" name="Google Shape;467;p37"/>
          <p:cNvSpPr/>
          <p:nvPr/>
        </p:nvSpPr>
        <p:spPr>
          <a:xfrm>
            <a:off x="1735200" y="4010400"/>
            <a:ext cx="792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Identifier</a:t>
            </a:r>
            <a:endParaRPr sz="1200"/>
          </a:p>
        </p:txBody>
      </p:sp>
      <p:sp>
        <p:nvSpPr>
          <p:cNvPr id="468" name="Google Shape;468;p37"/>
          <p:cNvSpPr/>
          <p:nvPr/>
        </p:nvSpPr>
        <p:spPr>
          <a:xfrm>
            <a:off x="2638538" y="4011650"/>
            <a:ext cx="745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Params</a:t>
            </a:r>
            <a:endParaRPr sz="1200"/>
          </a:p>
        </p:txBody>
      </p:sp>
      <p:sp>
        <p:nvSpPr>
          <p:cNvPr id="469" name="Google Shape;469;p37"/>
          <p:cNvSpPr/>
          <p:nvPr/>
        </p:nvSpPr>
        <p:spPr>
          <a:xfrm>
            <a:off x="3987238" y="4010400"/>
            <a:ext cx="583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Block</a:t>
            </a:r>
            <a:endParaRPr sz="1200"/>
          </a:p>
        </p:txBody>
      </p:sp>
      <p:sp>
        <p:nvSpPr>
          <p:cNvPr id="470" name="Google Shape;470;p37"/>
          <p:cNvSpPr/>
          <p:nvPr/>
        </p:nvSpPr>
        <p:spPr>
          <a:xfrm>
            <a:off x="3507300" y="4011650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cxnSp>
        <p:nvCxnSpPr>
          <p:cNvPr id="471" name="Google Shape;471;p37"/>
          <p:cNvCxnSpPr>
            <a:stCxn id="460" idx="0"/>
            <a:endCxn id="468" idx="2"/>
          </p:cNvCxnSpPr>
          <p:nvPr/>
        </p:nvCxnSpPr>
        <p:spPr>
          <a:xfrm flipH="1" rot="5400000">
            <a:off x="3220000" y="4044075"/>
            <a:ext cx="156000" cy="573600"/>
          </a:xfrm>
          <a:prstGeom prst="curved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72" name="Google Shape;472;p37"/>
          <p:cNvCxnSpPr>
            <a:stCxn id="460" idx="0"/>
            <a:endCxn id="469" idx="2"/>
          </p:cNvCxnSpPr>
          <p:nvPr/>
        </p:nvCxnSpPr>
        <p:spPr>
          <a:xfrm rot="-5400000">
            <a:off x="3853150" y="3983325"/>
            <a:ext cx="157200" cy="6939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73" name="Google Shape;473;p37"/>
          <p:cNvCxnSpPr>
            <a:stCxn id="460" idx="0"/>
            <a:endCxn id="470" idx="2"/>
          </p:cNvCxnSpPr>
          <p:nvPr/>
        </p:nvCxnSpPr>
        <p:spPr>
          <a:xfrm rot="-5400000">
            <a:off x="3557200" y="4280475"/>
            <a:ext cx="156000" cy="100800"/>
          </a:xfrm>
          <a:prstGeom prst="curvedConnector3">
            <a:avLst>
              <a:gd fmla="val 500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74" name="Google Shape;474;p37"/>
          <p:cNvCxnSpPr>
            <a:stCxn id="460" idx="0"/>
            <a:endCxn id="467" idx="2"/>
          </p:cNvCxnSpPr>
          <p:nvPr/>
        </p:nvCxnSpPr>
        <p:spPr>
          <a:xfrm flipH="1" rot="5400000">
            <a:off x="2779450" y="3603525"/>
            <a:ext cx="157200" cy="14535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75" name="Google Shape;475;p37"/>
          <p:cNvCxnSpPr>
            <a:stCxn id="460" idx="0"/>
            <a:endCxn id="466" idx="2"/>
          </p:cNvCxnSpPr>
          <p:nvPr/>
        </p:nvCxnSpPr>
        <p:spPr>
          <a:xfrm flipH="1" rot="5400000">
            <a:off x="2432500" y="3256575"/>
            <a:ext cx="157200" cy="21474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76" name="Google Shape;476;p37"/>
          <p:cNvCxnSpPr>
            <a:stCxn id="460" idx="0"/>
            <a:endCxn id="465" idx="2"/>
          </p:cNvCxnSpPr>
          <p:nvPr/>
        </p:nvCxnSpPr>
        <p:spPr>
          <a:xfrm flipH="1" rot="5400000">
            <a:off x="2177500" y="3001575"/>
            <a:ext cx="157200" cy="26574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77" name="Google Shape;477;p37"/>
          <p:cNvSpPr/>
          <p:nvPr/>
        </p:nvSpPr>
        <p:spPr>
          <a:xfrm>
            <a:off x="1239875" y="36144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(</a:t>
            </a:r>
            <a:endParaRPr sz="1200"/>
          </a:p>
        </p:txBody>
      </p:sp>
      <p:sp>
        <p:nvSpPr>
          <p:cNvPr id="478" name="Google Shape;478;p37"/>
          <p:cNvSpPr/>
          <p:nvPr/>
        </p:nvSpPr>
        <p:spPr>
          <a:xfrm>
            <a:off x="1583300" y="36144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)</a:t>
            </a:r>
            <a:endParaRPr sz="1200"/>
          </a:p>
        </p:txBody>
      </p:sp>
      <p:cxnSp>
        <p:nvCxnSpPr>
          <p:cNvPr id="479" name="Google Shape;479;p37"/>
          <p:cNvCxnSpPr>
            <a:stCxn id="468" idx="0"/>
            <a:endCxn id="477" idx="2"/>
          </p:cNvCxnSpPr>
          <p:nvPr/>
        </p:nvCxnSpPr>
        <p:spPr>
          <a:xfrm flipH="1" rot="5400000">
            <a:off x="2106638" y="3107150"/>
            <a:ext cx="156000" cy="1653000"/>
          </a:xfrm>
          <a:prstGeom prst="curved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80" name="Google Shape;480;p37"/>
          <p:cNvCxnSpPr>
            <a:stCxn id="468" idx="0"/>
            <a:endCxn id="478" idx="2"/>
          </p:cNvCxnSpPr>
          <p:nvPr/>
        </p:nvCxnSpPr>
        <p:spPr>
          <a:xfrm flipH="1" rot="5400000">
            <a:off x="2278388" y="3278900"/>
            <a:ext cx="156000" cy="1309500"/>
          </a:xfrm>
          <a:prstGeom prst="curved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81" name="Google Shape;481;p37"/>
          <p:cNvSpPr/>
          <p:nvPr/>
        </p:nvSpPr>
        <p:spPr>
          <a:xfrm>
            <a:off x="1926725" y="3619850"/>
            <a:ext cx="2376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{</a:t>
            </a:r>
            <a:endParaRPr sz="1200"/>
          </a:p>
        </p:txBody>
      </p:sp>
      <p:sp>
        <p:nvSpPr>
          <p:cNvPr id="482" name="Google Shape;482;p37"/>
          <p:cNvSpPr/>
          <p:nvPr/>
        </p:nvSpPr>
        <p:spPr>
          <a:xfrm>
            <a:off x="2271350" y="3614413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483" name="Google Shape;483;p37"/>
          <p:cNvSpPr/>
          <p:nvPr/>
        </p:nvSpPr>
        <p:spPr>
          <a:xfrm>
            <a:off x="2734775" y="3614413"/>
            <a:ext cx="504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Call</a:t>
            </a:r>
            <a:endParaRPr sz="1200"/>
          </a:p>
        </p:txBody>
      </p:sp>
      <p:sp>
        <p:nvSpPr>
          <p:cNvPr id="484" name="Google Shape;484;p37"/>
          <p:cNvSpPr/>
          <p:nvPr/>
        </p:nvSpPr>
        <p:spPr>
          <a:xfrm>
            <a:off x="3345800" y="3614413"/>
            <a:ext cx="35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 “</a:t>
            </a:r>
            <a:endParaRPr sz="1200"/>
          </a:p>
        </p:txBody>
      </p:sp>
      <p:sp>
        <p:nvSpPr>
          <p:cNvPr id="485" name="Google Shape;485;p37"/>
          <p:cNvSpPr/>
          <p:nvPr/>
        </p:nvSpPr>
        <p:spPr>
          <a:xfrm>
            <a:off x="3809225" y="3614413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}</a:t>
            </a:r>
            <a:endParaRPr sz="1200"/>
          </a:p>
        </p:txBody>
      </p:sp>
      <p:cxnSp>
        <p:nvCxnSpPr>
          <p:cNvPr id="486" name="Google Shape;486;p37"/>
          <p:cNvCxnSpPr>
            <a:stCxn id="469" idx="0"/>
            <a:endCxn id="481" idx="2"/>
          </p:cNvCxnSpPr>
          <p:nvPr/>
        </p:nvCxnSpPr>
        <p:spPr>
          <a:xfrm flipH="1" rot="5400000">
            <a:off x="3087538" y="2819100"/>
            <a:ext cx="149400" cy="2233200"/>
          </a:xfrm>
          <a:prstGeom prst="curvedConnector3">
            <a:avLst>
              <a:gd fmla="val 4998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87" name="Google Shape;487;p37"/>
          <p:cNvCxnSpPr>
            <a:stCxn id="469" idx="0"/>
            <a:endCxn id="482" idx="2"/>
          </p:cNvCxnSpPr>
          <p:nvPr/>
        </p:nvCxnSpPr>
        <p:spPr>
          <a:xfrm flipH="1" rot="5400000">
            <a:off x="3286738" y="3018300"/>
            <a:ext cx="154800" cy="18294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88" name="Google Shape;488;p37"/>
          <p:cNvCxnSpPr>
            <a:stCxn id="469" idx="0"/>
            <a:endCxn id="483" idx="2"/>
          </p:cNvCxnSpPr>
          <p:nvPr/>
        </p:nvCxnSpPr>
        <p:spPr>
          <a:xfrm flipH="1" rot="5400000">
            <a:off x="3555388" y="3286950"/>
            <a:ext cx="154800" cy="12921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89" name="Google Shape;489;p37"/>
          <p:cNvCxnSpPr>
            <a:stCxn id="469" idx="0"/>
            <a:endCxn id="484" idx="2"/>
          </p:cNvCxnSpPr>
          <p:nvPr/>
        </p:nvCxnSpPr>
        <p:spPr>
          <a:xfrm flipH="1" rot="5400000">
            <a:off x="3824038" y="3555600"/>
            <a:ext cx="154800" cy="7548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90" name="Google Shape;490;p37"/>
          <p:cNvCxnSpPr>
            <a:stCxn id="469" idx="0"/>
            <a:endCxn id="485" idx="2"/>
          </p:cNvCxnSpPr>
          <p:nvPr/>
        </p:nvCxnSpPr>
        <p:spPr>
          <a:xfrm flipH="1" rot="5400000">
            <a:off x="4025788" y="3757350"/>
            <a:ext cx="154800" cy="3513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91" name="Google Shape;491;p37"/>
          <p:cNvSpPr/>
          <p:nvPr/>
        </p:nvSpPr>
        <p:spPr>
          <a:xfrm>
            <a:off x="1937875" y="3218400"/>
            <a:ext cx="75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Ref Exp</a:t>
            </a:r>
            <a:endParaRPr sz="1200"/>
          </a:p>
        </p:txBody>
      </p:sp>
      <p:sp>
        <p:nvSpPr>
          <p:cNvPr id="492" name="Google Shape;492;p37"/>
          <p:cNvSpPr/>
          <p:nvPr/>
        </p:nvSpPr>
        <p:spPr>
          <a:xfrm>
            <a:off x="2807625" y="3218400"/>
            <a:ext cx="54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Args</a:t>
            </a:r>
            <a:endParaRPr sz="1200"/>
          </a:p>
        </p:txBody>
      </p:sp>
      <p:cxnSp>
        <p:nvCxnSpPr>
          <p:cNvPr id="493" name="Google Shape;493;p37"/>
          <p:cNvCxnSpPr>
            <a:stCxn id="483" idx="0"/>
            <a:endCxn id="492" idx="2"/>
          </p:cNvCxnSpPr>
          <p:nvPr/>
        </p:nvCxnSpPr>
        <p:spPr>
          <a:xfrm rot="-5400000">
            <a:off x="2954825" y="3491563"/>
            <a:ext cx="154800" cy="90900"/>
          </a:xfrm>
          <a:prstGeom prst="curvedConnector3">
            <a:avLst>
              <a:gd fmla="val 5000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94" name="Google Shape;494;p37"/>
          <p:cNvCxnSpPr>
            <a:stCxn id="483" idx="0"/>
            <a:endCxn id="491" idx="2"/>
          </p:cNvCxnSpPr>
          <p:nvPr/>
        </p:nvCxnSpPr>
        <p:spPr>
          <a:xfrm flipH="1" rot="5400000">
            <a:off x="2573975" y="3201613"/>
            <a:ext cx="154800" cy="670800"/>
          </a:xfrm>
          <a:prstGeom prst="curvedConnector3">
            <a:avLst>
              <a:gd fmla="val 5000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95" name="Google Shape;495;p37"/>
          <p:cNvSpPr/>
          <p:nvPr/>
        </p:nvSpPr>
        <p:spPr>
          <a:xfrm>
            <a:off x="1594125" y="2822400"/>
            <a:ext cx="7920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Identifier</a:t>
            </a:r>
            <a:endParaRPr sz="1200"/>
          </a:p>
        </p:txBody>
      </p:sp>
      <p:cxnSp>
        <p:nvCxnSpPr>
          <p:cNvPr id="496" name="Google Shape;496;p37"/>
          <p:cNvCxnSpPr>
            <a:stCxn id="491" idx="0"/>
            <a:endCxn id="495" idx="2"/>
          </p:cNvCxnSpPr>
          <p:nvPr/>
        </p:nvCxnSpPr>
        <p:spPr>
          <a:xfrm flipH="1" rot="5400000">
            <a:off x="2075125" y="2977650"/>
            <a:ext cx="155700" cy="32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97" name="Google Shape;497;p37"/>
          <p:cNvSpPr/>
          <p:nvPr/>
        </p:nvSpPr>
        <p:spPr>
          <a:xfrm>
            <a:off x="2513600" y="2822400"/>
            <a:ext cx="2364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(</a:t>
            </a:r>
            <a:endParaRPr sz="1200"/>
          </a:p>
        </p:txBody>
      </p:sp>
      <p:sp>
        <p:nvSpPr>
          <p:cNvPr id="498" name="Google Shape;498;p37"/>
          <p:cNvSpPr/>
          <p:nvPr/>
        </p:nvSpPr>
        <p:spPr>
          <a:xfrm>
            <a:off x="2877475" y="2822400"/>
            <a:ext cx="4500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Arg</a:t>
            </a:r>
            <a:endParaRPr sz="1200"/>
          </a:p>
        </p:txBody>
      </p:sp>
      <p:sp>
        <p:nvSpPr>
          <p:cNvPr id="499" name="Google Shape;499;p37"/>
          <p:cNvSpPr/>
          <p:nvPr/>
        </p:nvSpPr>
        <p:spPr>
          <a:xfrm>
            <a:off x="3454950" y="2822400"/>
            <a:ext cx="2364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)</a:t>
            </a:r>
            <a:endParaRPr sz="1200"/>
          </a:p>
        </p:txBody>
      </p:sp>
      <p:cxnSp>
        <p:nvCxnSpPr>
          <p:cNvPr id="500" name="Google Shape;500;p37"/>
          <p:cNvCxnSpPr>
            <a:stCxn id="492" idx="0"/>
            <a:endCxn id="497" idx="2"/>
          </p:cNvCxnSpPr>
          <p:nvPr/>
        </p:nvCxnSpPr>
        <p:spPr>
          <a:xfrm flipH="1" rot="5400000">
            <a:off x="2776875" y="2917650"/>
            <a:ext cx="155700" cy="44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01" name="Google Shape;501;p37"/>
          <p:cNvCxnSpPr>
            <a:stCxn id="492" idx="0"/>
            <a:endCxn id="498" idx="2"/>
          </p:cNvCxnSpPr>
          <p:nvPr/>
        </p:nvCxnSpPr>
        <p:spPr>
          <a:xfrm rot="-5400000">
            <a:off x="3012225" y="3128100"/>
            <a:ext cx="155700" cy="24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02" name="Google Shape;502;p37"/>
          <p:cNvCxnSpPr>
            <a:stCxn id="492" idx="0"/>
            <a:endCxn id="499" idx="2"/>
          </p:cNvCxnSpPr>
          <p:nvPr/>
        </p:nvCxnSpPr>
        <p:spPr>
          <a:xfrm rot="-5400000">
            <a:off x="3247575" y="2892750"/>
            <a:ext cx="155700" cy="495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03" name="Google Shape;503;p37"/>
          <p:cNvSpPr/>
          <p:nvPr/>
        </p:nvSpPr>
        <p:spPr>
          <a:xfrm>
            <a:off x="2003750" y="2426000"/>
            <a:ext cx="1278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String Template</a:t>
            </a:r>
            <a:endParaRPr sz="1200"/>
          </a:p>
        </p:txBody>
      </p:sp>
      <p:cxnSp>
        <p:nvCxnSpPr>
          <p:cNvPr id="504" name="Google Shape;504;p37"/>
          <p:cNvCxnSpPr>
            <a:stCxn id="498" idx="0"/>
            <a:endCxn id="503" idx="2"/>
          </p:cNvCxnSpPr>
          <p:nvPr/>
        </p:nvCxnSpPr>
        <p:spPr>
          <a:xfrm flipH="1" rot="5400000">
            <a:off x="2795125" y="2515050"/>
            <a:ext cx="155100" cy="459600"/>
          </a:xfrm>
          <a:prstGeom prst="curvedConnector3">
            <a:avLst>
              <a:gd fmla="val 5003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05" name="Google Shape;505;p37"/>
          <p:cNvSpPr/>
          <p:nvPr/>
        </p:nvSpPr>
        <p:spPr>
          <a:xfrm>
            <a:off x="2102750" y="2030400"/>
            <a:ext cx="108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String Literal</a:t>
            </a:r>
            <a:endParaRPr sz="1200"/>
          </a:p>
        </p:txBody>
      </p:sp>
      <p:sp>
        <p:nvSpPr>
          <p:cNvPr id="506" name="Google Shape;506;p37"/>
          <p:cNvSpPr/>
          <p:nvPr/>
        </p:nvSpPr>
        <p:spPr>
          <a:xfrm>
            <a:off x="1767338" y="20296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</a:t>
            </a:r>
            <a:endParaRPr sz="1200"/>
          </a:p>
        </p:txBody>
      </p:sp>
      <p:sp>
        <p:nvSpPr>
          <p:cNvPr id="507" name="Google Shape;507;p37"/>
          <p:cNvSpPr/>
          <p:nvPr/>
        </p:nvSpPr>
        <p:spPr>
          <a:xfrm>
            <a:off x="3281738" y="2029500"/>
            <a:ext cx="236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“</a:t>
            </a:r>
            <a:endParaRPr sz="1200"/>
          </a:p>
        </p:txBody>
      </p:sp>
      <p:cxnSp>
        <p:nvCxnSpPr>
          <p:cNvPr id="508" name="Google Shape;508;p37"/>
          <p:cNvCxnSpPr>
            <a:stCxn id="503" idx="0"/>
            <a:endCxn id="505" idx="2"/>
          </p:cNvCxnSpPr>
          <p:nvPr/>
        </p:nvCxnSpPr>
        <p:spPr>
          <a:xfrm rot="-5400000">
            <a:off x="2565800" y="2348450"/>
            <a:ext cx="154500" cy="600"/>
          </a:xfrm>
          <a:prstGeom prst="curvedConnector3">
            <a:avLst>
              <a:gd fmla="val 4996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09" name="Google Shape;509;p37"/>
          <p:cNvCxnSpPr>
            <a:stCxn id="503" idx="0"/>
            <a:endCxn id="506" idx="2"/>
          </p:cNvCxnSpPr>
          <p:nvPr/>
        </p:nvCxnSpPr>
        <p:spPr>
          <a:xfrm flipH="1" rot="5400000">
            <a:off x="2186600" y="1969850"/>
            <a:ext cx="155100" cy="757200"/>
          </a:xfrm>
          <a:prstGeom prst="curvedConnector3">
            <a:avLst>
              <a:gd fmla="val 5003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10" name="Google Shape;510;p37"/>
          <p:cNvCxnSpPr>
            <a:stCxn id="503" idx="0"/>
            <a:endCxn id="507" idx="2"/>
          </p:cNvCxnSpPr>
          <p:nvPr/>
        </p:nvCxnSpPr>
        <p:spPr>
          <a:xfrm rot="-5400000">
            <a:off x="2943650" y="1969700"/>
            <a:ext cx="155400" cy="757200"/>
          </a:xfrm>
          <a:prstGeom prst="curvedConnector3">
            <a:avLst>
              <a:gd fmla="val 4996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11" name="Google Shape;511;p37"/>
          <p:cNvSpPr/>
          <p:nvPr/>
        </p:nvSpPr>
        <p:spPr>
          <a:xfrm>
            <a:off x="1890350" y="1633000"/>
            <a:ext cx="15048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Regular String Part</a:t>
            </a:r>
            <a:endParaRPr sz="1200"/>
          </a:p>
        </p:txBody>
      </p:sp>
      <p:cxnSp>
        <p:nvCxnSpPr>
          <p:cNvPr id="512" name="Google Shape;512;p37"/>
          <p:cNvCxnSpPr>
            <a:stCxn id="505" idx="0"/>
            <a:endCxn id="511" idx="2"/>
          </p:cNvCxnSpPr>
          <p:nvPr/>
        </p:nvCxnSpPr>
        <p:spPr>
          <a:xfrm rot="-5400000">
            <a:off x="2564900" y="1951950"/>
            <a:ext cx="156300" cy="600"/>
          </a:xfrm>
          <a:prstGeom prst="curvedConnector3">
            <a:avLst>
              <a:gd fmla="val 4996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513" name="Google Shape;51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962" y="1466025"/>
            <a:ext cx="3221423" cy="3677476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37"/>
          <p:cNvSpPr/>
          <p:nvPr/>
        </p:nvSpPr>
        <p:spPr>
          <a:xfrm>
            <a:off x="5413450" y="4406400"/>
            <a:ext cx="8454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Package</a:t>
            </a:r>
            <a:endParaRPr sz="1200"/>
          </a:p>
        </p:txBody>
      </p:sp>
      <p:sp>
        <p:nvSpPr>
          <p:cNvPr id="515" name="Google Shape;515;p37"/>
          <p:cNvSpPr/>
          <p:nvPr/>
        </p:nvSpPr>
        <p:spPr>
          <a:xfrm>
            <a:off x="6441725" y="4406400"/>
            <a:ext cx="72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Imports</a:t>
            </a:r>
            <a:endParaRPr sz="1200"/>
          </a:p>
        </p:txBody>
      </p:sp>
      <p:sp>
        <p:nvSpPr>
          <p:cNvPr id="516" name="Google Shape;516;p37"/>
          <p:cNvSpPr/>
          <p:nvPr/>
        </p:nvSpPr>
        <p:spPr>
          <a:xfrm>
            <a:off x="7344600" y="4409838"/>
            <a:ext cx="5256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FUN</a:t>
            </a:r>
            <a:endParaRPr sz="1200"/>
          </a:p>
        </p:txBody>
      </p:sp>
      <p:sp>
        <p:nvSpPr>
          <p:cNvPr id="517" name="Google Shape;517;p37"/>
          <p:cNvSpPr/>
          <p:nvPr/>
        </p:nvSpPr>
        <p:spPr>
          <a:xfrm>
            <a:off x="6367175" y="4802400"/>
            <a:ext cx="5493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File</a:t>
            </a:r>
            <a:endParaRPr sz="1200"/>
          </a:p>
        </p:txBody>
      </p:sp>
      <p:cxnSp>
        <p:nvCxnSpPr>
          <p:cNvPr id="518" name="Google Shape;518;p37"/>
          <p:cNvCxnSpPr>
            <a:stCxn id="517" idx="0"/>
            <a:endCxn id="514" idx="2"/>
          </p:cNvCxnSpPr>
          <p:nvPr/>
        </p:nvCxnSpPr>
        <p:spPr>
          <a:xfrm flipH="1" rot="5400000">
            <a:off x="6161525" y="4322100"/>
            <a:ext cx="154800" cy="805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19" name="Google Shape;519;p37"/>
          <p:cNvCxnSpPr>
            <a:stCxn id="517" idx="0"/>
            <a:endCxn id="515" idx="2"/>
          </p:cNvCxnSpPr>
          <p:nvPr/>
        </p:nvCxnSpPr>
        <p:spPr>
          <a:xfrm rot="-5400000">
            <a:off x="6644375" y="4645050"/>
            <a:ext cx="154800" cy="159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20" name="Google Shape;520;p37"/>
          <p:cNvCxnSpPr>
            <a:stCxn id="517" idx="0"/>
            <a:endCxn id="516" idx="2"/>
          </p:cNvCxnSpPr>
          <p:nvPr/>
        </p:nvCxnSpPr>
        <p:spPr>
          <a:xfrm rot="-5400000">
            <a:off x="7048925" y="4243800"/>
            <a:ext cx="151500" cy="965700"/>
          </a:xfrm>
          <a:prstGeom prst="curvedConnector3">
            <a:avLst>
              <a:gd fmla="val 4995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21" name="Google Shape;521;p37"/>
          <p:cNvSpPr/>
          <p:nvPr/>
        </p:nvSpPr>
        <p:spPr>
          <a:xfrm>
            <a:off x="5875913" y="4012125"/>
            <a:ext cx="745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Params</a:t>
            </a:r>
            <a:endParaRPr sz="1200"/>
          </a:p>
        </p:txBody>
      </p:sp>
      <p:sp>
        <p:nvSpPr>
          <p:cNvPr id="522" name="Google Shape;522;p37"/>
          <p:cNvSpPr/>
          <p:nvPr/>
        </p:nvSpPr>
        <p:spPr>
          <a:xfrm>
            <a:off x="6825738" y="4012125"/>
            <a:ext cx="5832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Block</a:t>
            </a:r>
            <a:endParaRPr sz="1200"/>
          </a:p>
        </p:txBody>
      </p:sp>
      <p:cxnSp>
        <p:nvCxnSpPr>
          <p:cNvPr id="523" name="Google Shape;523;p37"/>
          <p:cNvCxnSpPr>
            <a:stCxn id="516" idx="0"/>
            <a:endCxn id="522" idx="2"/>
          </p:cNvCxnSpPr>
          <p:nvPr/>
        </p:nvCxnSpPr>
        <p:spPr>
          <a:xfrm flipH="1" rot="5400000">
            <a:off x="7284000" y="4086438"/>
            <a:ext cx="156600" cy="490200"/>
          </a:xfrm>
          <a:prstGeom prst="curvedConnector3">
            <a:avLst>
              <a:gd fmla="val 4997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24" name="Google Shape;524;p37"/>
          <p:cNvCxnSpPr>
            <a:stCxn id="516" idx="0"/>
            <a:endCxn id="521" idx="2"/>
          </p:cNvCxnSpPr>
          <p:nvPr/>
        </p:nvCxnSpPr>
        <p:spPr>
          <a:xfrm flipH="1" rot="5400000">
            <a:off x="6849600" y="3652038"/>
            <a:ext cx="156600" cy="1359000"/>
          </a:xfrm>
          <a:prstGeom prst="curvedConnector3">
            <a:avLst>
              <a:gd fmla="val 4997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25" name="Google Shape;525;p37"/>
          <p:cNvSpPr/>
          <p:nvPr/>
        </p:nvSpPr>
        <p:spPr>
          <a:xfrm>
            <a:off x="6326675" y="3614400"/>
            <a:ext cx="504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Call</a:t>
            </a:r>
            <a:endParaRPr sz="1200"/>
          </a:p>
        </p:txBody>
      </p:sp>
      <p:cxnSp>
        <p:nvCxnSpPr>
          <p:cNvPr id="526" name="Google Shape;526;p37"/>
          <p:cNvCxnSpPr>
            <a:stCxn id="522" idx="0"/>
            <a:endCxn id="525" idx="2"/>
          </p:cNvCxnSpPr>
          <p:nvPr/>
        </p:nvCxnSpPr>
        <p:spPr>
          <a:xfrm flipH="1" rot="5400000">
            <a:off x="6769638" y="3664425"/>
            <a:ext cx="156600" cy="5388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27" name="Google Shape;527;p37"/>
          <p:cNvSpPr/>
          <p:nvPr/>
        </p:nvSpPr>
        <p:spPr>
          <a:xfrm>
            <a:off x="5936600" y="3218175"/>
            <a:ext cx="756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Ref Exp</a:t>
            </a:r>
            <a:endParaRPr sz="1200"/>
          </a:p>
        </p:txBody>
      </p:sp>
      <p:sp>
        <p:nvSpPr>
          <p:cNvPr id="528" name="Google Shape;528;p37"/>
          <p:cNvSpPr/>
          <p:nvPr/>
        </p:nvSpPr>
        <p:spPr>
          <a:xfrm>
            <a:off x="6807050" y="3217725"/>
            <a:ext cx="54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Args</a:t>
            </a:r>
            <a:endParaRPr sz="1200"/>
          </a:p>
        </p:txBody>
      </p:sp>
      <p:cxnSp>
        <p:nvCxnSpPr>
          <p:cNvPr id="529" name="Google Shape;529;p37"/>
          <p:cNvCxnSpPr>
            <a:stCxn id="525" idx="0"/>
            <a:endCxn id="528" idx="2"/>
          </p:cNvCxnSpPr>
          <p:nvPr/>
        </p:nvCxnSpPr>
        <p:spPr>
          <a:xfrm rot="-5400000">
            <a:off x="6750125" y="3287550"/>
            <a:ext cx="155400" cy="498300"/>
          </a:xfrm>
          <a:prstGeom prst="curvedConnector3">
            <a:avLst>
              <a:gd fmla="val 500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30" name="Google Shape;530;p37"/>
          <p:cNvCxnSpPr>
            <a:stCxn id="525" idx="0"/>
            <a:endCxn id="527" idx="2"/>
          </p:cNvCxnSpPr>
          <p:nvPr/>
        </p:nvCxnSpPr>
        <p:spPr>
          <a:xfrm flipH="1" rot="5400000">
            <a:off x="6369125" y="3404850"/>
            <a:ext cx="155100" cy="2640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31" name="Google Shape;531;p37"/>
          <p:cNvSpPr/>
          <p:nvPr/>
        </p:nvSpPr>
        <p:spPr>
          <a:xfrm>
            <a:off x="6416825" y="2822400"/>
            <a:ext cx="450000" cy="240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Arg</a:t>
            </a:r>
            <a:endParaRPr sz="1200"/>
          </a:p>
        </p:txBody>
      </p:sp>
      <p:cxnSp>
        <p:nvCxnSpPr>
          <p:cNvPr id="532" name="Google Shape;532;p37"/>
          <p:cNvCxnSpPr>
            <a:stCxn id="528" idx="0"/>
            <a:endCxn id="531" idx="2"/>
          </p:cNvCxnSpPr>
          <p:nvPr/>
        </p:nvCxnSpPr>
        <p:spPr>
          <a:xfrm flipH="1" rot="5400000">
            <a:off x="6781850" y="2922525"/>
            <a:ext cx="155100" cy="435300"/>
          </a:xfrm>
          <a:prstGeom prst="curvedConnector3">
            <a:avLst>
              <a:gd fmla="val 4997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33" name="Google Shape;533;p37"/>
          <p:cNvSpPr/>
          <p:nvPr/>
        </p:nvSpPr>
        <p:spPr>
          <a:xfrm>
            <a:off x="6002825" y="2425963"/>
            <a:ext cx="1278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String Template</a:t>
            </a:r>
            <a:endParaRPr sz="1200"/>
          </a:p>
        </p:txBody>
      </p:sp>
      <p:cxnSp>
        <p:nvCxnSpPr>
          <p:cNvPr id="534" name="Google Shape;534;p37"/>
          <p:cNvCxnSpPr>
            <a:stCxn id="531" idx="0"/>
            <a:endCxn id="533" idx="2"/>
          </p:cNvCxnSpPr>
          <p:nvPr/>
        </p:nvCxnSpPr>
        <p:spPr>
          <a:xfrm rot="-5400000">
            <a:off x="6564575" y="2744550"/>
            <a:ext cx="155100" cy="600"/>
          </a:xfrm>
          <a:prstGeom prst="curvedConnector3">
            <a:avLst>
              <a:gd fmla="val 5004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35" name="Google Shape;535;p37"/>
          <p:cNvSpPr/>
          <p:nvPr/>
        </p:nvSpPr>
        <p:spPr>
          <a:xfrm>
            <a:off x="6101825" y="2029550"/>
            <a:ext cx="1080000" cy="24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String Literal</a:t>
            </a:r>
            <a:endParaRPr sz="1200"/>
          </a:p>
        </p:txBody>
      </p:sp>
      <p:cxnSp>
        <p:nvCxnSpPr>
          <p:cNvPr id="536" name="Google Shape;536;p37"/>
          <p:cNvCxnSpPr>
            <a:stCxn id="533" idx="0"/>
            <a:endCxn id="535" idx="2"/>
          </p:cNvCxnSpPr>
          <p:nvPr/>
        </p:nvCxnSpPr>
        <p:spPr>
          <a:xfrm rot="-5400000">
            <a:off x="6564575" y="2348113"/>
            <a:ext cx="155100" cy="600"/>
          </a:xfrm>
          <a:prstGeom prst="curvedConnector3">
            <a:avLst>
              <a:gd fmla="val 5003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8"/>
          <p:cNvSpPr txBox="1"/>
          <p:nvPr>
            <p:ph idx="1" type="body"/>
          </p:nvPr>
        </p:nvSpPr>
        <p:spPr>
          <a:xfrm>
            <a:off x="714975" y="1354800"/>
            <a:ext cx="3542400" cy="24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D9D9D9"/>
                </a:solidFill>
              </a:rPr>
              <a:t>PsiViewer Plugin</a:t>
            </a:r>
            <a:endParaRPr sz="2300">
              <a:solidFill>
                <a:srgbClr val="D9D9D9"/>
              </a:solidFill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Clr>
                <a:srgbClr val="D9D9D9"/>
              </a:buClr>
              <a:buSzPts val="1900"/>
              <a:buChar char="-"/>
            </a:pPr>
            <a:r>
              <a:rPr lang="ru" sz="19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 Code</a:t>
            </a:r>
            <a:endParaRPr sz="23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900"/>
              <a:buChar char="-"/>
            </a:pPr>
            <a:r>
              <a:rPr lang="ru" sz="19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Download</a:t>
            </a:r>
            <a:endParaRPr sz="23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D9D9D9"/>
                </a:solidFill>
              </a:rPr>
              <a:t>Psi Printer Project</a:t>
            </a:r>
            <a:endParaRPr sz="2300">
              <a:solidFill>
                <a:srgbClr val="D9D9D9"/>
              </a:solidFill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Clr>
                <a:srgbClr val="D9D9D9"/>
              </a:buClr>
              <a:buSzPts val="1900"/>
              <a:buChar char="-"/>
            </a:pPr>
            <a:r>
              <a:rPr lang="ru" sz="19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 Code</a:t>
            </a:r>
            <a:endParaRPr sz="23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Architecture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0"/>
          <p:cNvSpPr/>
          <p:nvPr/>
        </p:nvSpPr>
        <p:spPr>
          <a:xfrm rot="-5400000">
            <a:off x="-1574000" y="2285400"/>
            <a:ext cx="4596000" cy="572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Detekt/KtLint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1"/>
          <p:cNvSpPr/>
          <p:nvPr/>
        </p:nvSpPr>
        <p:spPr>
          <a:xfrm rot="-5400000">
            <a:off x="-1574000" y="2285400"/>
            <a:ext cx="4596000" cy="572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Detekt/KtLint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57" name="Google Shape;557;p41"/>
          <p:cNvSpPr/>
          <p:nvPr/>
        </p:nvSpPr>
        <p:spPr>
          <a:xfrm>
            <a:off x="3039600" y="273750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User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558" name="Google Shape;558;p41"/>
          <p:cNvGrpSpPr/>
          <p:nvPr/>
        </p:nvGrpSpPr>
        <p:grpSpPr>
          <a:xfrm>
            <a:off x="1018800" y="207500"/>
            <a:ext cx="2020800" cy="615600"/>
            <a:chOff x="1018800" y="207500"/>
            <a:chExt cx="2020800" cy="615600"/>
          </a:xfrm>
        </p:grpSpPr>
        <p:cxnSp>
          <p:nvCxnSpPr>
            <p:cNvPr id="559" name="Google Shape;559;p41"/>
            <p:cNvCxnSpPr>
              <a:stCxn id="557" idx="1"/>
            </p:cNvCxnSpPr>
            <p:nvPr/>
          </p:nvCxnSpPr>
          <p:spPr>
            <a:xfrm flipH="1">
              <a:off x="1018800" y="530550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60" name="Google Shape;560;p41"/>
            <p:cNvSpPr txBox="1"/>
            <p:nvPr/>
          </p:nvSpPr>
          <p:spPr>
            <a:xfrm>
              <a:off x="1258775" y="207500"/>
              <a:ext cx="15324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Path to files to scan</a:t>
              </a:r>
              <a:endParaRPr>
                <a:solidFill>
                  <a:srgbClr val="D9D9D9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Agenda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862100"/>
            <a:ext cx="85206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-"/>
            </a:pPr>
            <a:r>
              <a:rPr lang="ru">
                <a:solidFill>
                  <a:srgbClr val="D9D9D9"/>
                </a:solidFill>
              </a:rPr>
              <a:t>Briefly review </a:t>
            </a:r>
            <a:r>
              <a:rPr lang="ru">
                <a:solidFill>
                  <a:srgbClr val="D9D9D9"/>
                </a:solidFill>
              </a:rPr>
              <a:t>the most popular status code analysis tools for Kotlin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-"/>
            </a:pPr>
            <a:r>
              <a:rPr lang="ru">
                <a:solidFill>
                  <a:srgbClr val="D9D9D9"/>
                </a:solidFill>
              </a:rPr>
              <a:t>Look into their internals to understand better how they process the code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-"/>
            </a:pPr>
            <a:r>
              <a:rPr lang="ru">
                <a:solidFill>
                  <a:srgbClr val="D9D9D9"/>
                </a:solidFill>
              </a:rPr>
              <a:t>Find out the commonalities in their workflow and customization process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-"/>
            </a:pPr>
            <a:r>
              <a:rPr lang="ru">
                <a:solidFill>
                  <a:srgbClr val="D9D9D9"/>
                </a:solidFill>
              </a:rPr>
              <a:t>Implement custom rule for the reviewed tools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42"/>
          <p:cNvSpPr/>
          <p:nvPr/>
        </p:nvSpPr>
        <p:spPr>
          <a:xfrm rot="-5400000">
            <a:off x="-1574000" y="2285400"/>
            <a:ext cx="4596000" cy="572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Detekt/KtLint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66" name="Google Shape;566;p42"/>
          <p:cNvSpPr/>
          <p:nvPr/>
        </p:nvSpPr>
        <p:spPr>
          <a:xfrm>
            <a:off x="3039600" y="273750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User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567" name="Google Shape;567;p42"/>
          <p:cNvGrpSpPr/>
          <p:nvPr/>
        </p:nvGrpSpPr>
        <p:grpSpPr>
          <a:xfrm>
            <a:off x="1018800" y="207500"/>
            <a:ext cx="2020800" cy="615600"/>
            <a:chOff x="1018800" y="207500"/>
            <a:chExt cx="2020800" cy="615600"/>
          </a:xfrm>
        </p:grpSpPr>
        <p:cxnSp>
          <p:nvCxnSpPr>
            <p:cNvPr id="568" name="Google Shape;568;p42"/>
            <p:cNvCxnSpPr>
              <a:stCxn id="566" idx="1"/>
            </p:cNvCxnSpPr>
            <p:nvPr/>
          </p:nvCxnSpPr>
          <p:spPr>
            <a:xfrm flipH="1">
              <a:off x="1018800" y="530550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69" name="Google Shape;569;p42"/>
            <p:cNvSpPr txBox="1"/>
            <p:nvPr/>
          </p:nvSpPr>
          <p:spPr>
            <a:xfrm>
              <a:off x="1258775" y="207500"/>
              <a:ext cx="15324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Path to files to scan</a:t>
              </a:r>
              <a:endParaRPr>
                <a:solidFill>
                  <a:srgbClr val="D9D9D9"/>
                </a:solidFill>
              </a:endParaRPr>
            </a:p>
          </p:txBody>
        </p:sp>
      </p:grpSp>
      <p:sp>
        <p:nvSpPr>
          <p:cNvPr id="570" name="Google Shape;570;p42"/>
          <p:cNvSpPr/>
          <p:nvPr/>
        </p:nvSpPr>
        <p:spPr>
          <a:xfrm>
            <a:off x="3039600" y="1029438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File System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571" name="Google Shape;571;p42"/>
          <p:cNvGrpSpPr/>
          <p:nvPr/>
        </p:nvGrpSpPr>
        <p:grpSpPr>
          <a:xfrm>
            <a:off x="1014575" y="821725"/>
            <a:ext cx="2020800" cy="400200"/>
            <a:chOff x="1014575" y="821725"/>
            <a:chExt cx="2020800" cy="400200"/>
          </a:xfrm>
        </p:grpSpPr>
        <p:cxnSp>
          <p:nvCxnSpPr>
            <p:cNvPr id="572" name="Google Shape;572;p42"/>
            <p:cNvCxnSpPr/>
            <p:nvPr/>
          </p:nvCxnSpPr>
          <p:spPr>
            <a:xfrm flipH="1">
              <a:off x="1014575" y="1221325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573" name="Google Shape;573;p42"/>
            <p:cNvSpPr txBox="1"/>
            <p:nvPr/>
          </p:nvSpPr>
          <p:spPr>
            <a:xfrm>
              <a:off x="1258775" y="8217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Path to files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574" name="Google Shape;574;p42"/>
          <p:cNvGrpSpPr/>
          <p:nvPr/>
        </p:nvGrpSpPr>
        <p:grpSpPr>
          <a:xfrm>
            <a:off x="1014575" y="1221325"/>
            <a:ext cx="2020800" cy="400200"/>
            <a:chOff x="1014575" y="1221325"/>
            <a:chExt cx="2020800" cy="400200"/>
          </a:xfrm>
        </p:grpSpPr>
        <p:cxnSp>
          <p:nvCxnSpPr>
            <p:cNvPr id="575" name="Google Shape;575;p42"/>
            <p:cNvCxnSpPr/>
            <p:nvPr/>
          </p:nvCxnSpPr>
          <p:spPr>
            <a:xfrm flipH="1">
              <a:off x="1014575" y="1620150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76" name="Google Shape;576;p42"/>
            <p:cNvSpPr txBox="1"/>
            <p:nvPr/>
          </p:nvSpPr>
          <p:spPr>
            <a:xfrm>
              <a:off x="1258775" y="12213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content</a:t>
              </a:r>
              <a:endParaRPr>
                <a:solidFill>
                  <a:srgbClr val="D9D9D9"/>
                </a:solidFill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3"/>
          <p:cNvSpPr/>
          <p:nvPr/>
        </p:nvSpPr>
        <p:spPr>
          <a:xfrm rot="-5400000">
            <a:off x="-1574000" y="2285400"/>
            <a:ext cx="4596000" cy="572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Detekt/KtLint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82" name="Google Shape;582;p43"/>
          <p:cNvSpPr/>
          <p:nvPr/>
        </p:nvSpPr>
        <p:spPr>
          <a:xfrm>
            <a:off x="3039600" y="273750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User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583" name="Google Shape;583;p43"/>
          <p:cNvGrpSpPr/>
          <p:nvPr/>
        </p:nvGrpSpPr>
        <p:grpSpPr>
          <a:xfrm>
            <a:off x="1018800" y="207500"/>
            <a:ext cx="2020800" cy="615600"/>
            <a:chOff x="1018800" y="207500"/>
            <a:chExt cx="2020800" cy="615600"/>
          </a:xfrm>
        </p:grpSpPr>
        <p:cxnSp>
          <p:nvCxnSpPr>
            <p:cNvPr id="584" name="Google Shape;584;p43"/>
            <p:cNvCxnSpPr>
              <a:stCxn id="582" idx="1"/>
            </p:cNvCxnSpPr>
            <p:nvPr/>
          </p:nvCxnSpPr>
          <p:spPr>
            <a:xfrm flipH="1">
              <a:off x="1018800" y="530550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85" name="Google Shape;585;p43"/>
            <p:cNvSpPr txBox="1"/>
            <p:nvPr/>
          </p:nvSpPr>
          <p:spPr>
            <a:xfrm>
              <a:off x="1258775" y="207500"/>
              <a:ext cx="15324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Path to files to scan</a:t>
              </a:r>
              <a:endParaRPr>
                <a:solidFill>
                  <a:srgbClr val="D9D9D9"/>
                </a:solidFill>
              </a:endParaRPr>
            </a:p>
          </p:txBody>
        </p:sp>
      </p:grpSp>
      <p:sp>
        <p:nvSpPr>
          <p:cNvPr id="586" name="Google Shape;586;p43"/>
          <p:cNvSpPr/>
          <p:nvPr/>
        </p:nvSpPr>
        <p:spPr>
          <a:xfrm>
            <a:off x="3039600" y="1029438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File System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87" name="Google Shape;587;p43"/>
          <p:cNvSpPr/>
          <p:nvPr/>
        </p:nvSpPr>
        <p:spPr>
          <a:xfrm>
            <a:off x="3039600" y="2050050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AST Library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588" name="Google Shape;588;p43"/>
          <p:cNvGrpSpPr/>
          <p:nvPr/>
        </p:nvGrpSpPr>
        <p:grpSpPr>
          <a:xfrm>
            <a:off x="1014575" y="821725"/>
            <a:ext cx="2020800" cy="400200"/>
            <a:chOff x="1014575" y="821725"/>
            <a:chExt cx="2020800" cy="400200"/>
          </a:xfrm>
        </p:grpSpPr>
        <p:cxnSp>
          <p:nvCxnSpPr>
            <p:cNvPr id="589" name="Google Shape;589;p43"/>
            <p:cNvCxnSpPr/>
            <p:nvPr/>
          </p:nvCxnSpPr>
          <p:spPr>
            <a:xfrm flipH="1">
              <a:off x="1014575" y="1221325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590" name="Google Shape;590;p43"/>
            <p:cNvSpPr txBox="1"/>
            <p:nvPr/>
          </p:nvSpPr>
          <p:spPr>
            <a:xfrm>
              <a:off x="1258775" y="8217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Path to files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591" name="Google Shape;591;p43"/>
          <p:cNvGrpSpPr/>
          <p:nvPr/>
        </p:nvGrpSpPr>
        <p:grpSpPr>
          <a:xfrm>
            <a:off x="1014575" y="1221325"/>
            <a:ext cx="2020800" cy="400200"/>
            <a:chOff x="1014575" y="1221325"/>
            <a:chExt cx="2020800" cy="400200"/>
          </a:xfrm>
        </p:grpSpPr>
        <p:cxnSp>
          <p:nvCxnSpPr>
            <p:cNvPr id="592" name="Google Shape;592;p43"/>
            <p:cNvCxnSpPr/>
            <p:nvPr/>
          </p:nvCxnSpPr>
          <p:spPr>
            <a:xfrm flipH="1">
              <a:off x="1014575" y="1620150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93" name="Google Shape;593;p43"/>
            <p:cNvSpPr txBox="1"/>
            <p:nvPr/>
          </p:nvSpPr>
          <p:spPr>
            <a:xfrm>
              <a:off x="1258775" y="12213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content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594" name="Google Shape;594;p43"/>
          <p:cNvGrpSpPr/>
          <p:nvPr/>
        </p:nvGrpSpPr>
        <p:grpSpPr>
          <a:xfrm>
            <a:off x="1014575" y="1830375"/>
            <a:ext cx="2020800" cy="409813"/>
            <a:chOff x="1014575" y="1830375"/>
            <a:chExt cx="2020800" cy="409813"/>
          </a:xfrm>
        </p:grpSpPr>
        <p:cxnSp>
          <p:nvCxnSpPr>
            <p:cNvPr id="595" name="Google Shape;595;p43"/>
            <p:cNvCxnSpPr/>
            <p:nvPr/>
          </p:nvCxnSpPr>
          <p:spPr>
            <a:xfrm flipH="1">
              <a:off x="1014575" y="2239588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596" name="Google Shape;596;p43"/>
            <p:cNvSpPr txBox="1"/>
            <p:nvPr/>
          </p:nvSpPr>
          <p:spPr>
            <a:xfrm>
              <a:off x="1258775" y="183037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content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597" name="Google Shape;597;p43"/>
          <p:cNvGrpSpPr/>
          <p:nvPr/>
        </p:nvGrpSpPr>
        <p:grpSpPr>
          <a:xfrm>
            <a:off x="1014575" y="2249225"/>
            <a:ext cx="2020800" cy="400200"/>
            <a:chOff x="1014575" y="2249225"/>
            <a:chExt cx="2020800" cy="400200"/>
          </a:xfrm>
        </p:grpSpPr>
        <p:cxnSp>
          <p:nvCxnSpPr>
            <p:cNvPr id="598" name="Google Shape;598;p43"/>
            <p:cNvCxnSpPr/>
            <p:nvPr/>
          </p:nvCxnSpPr>
          <p:spPr>
            <a:xfrm flipH="1">
              <a:off x="1014575" y="2638413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99" name="Google Shape;599;p43"/>
            <p:cNvSpPr txBox="1"/>
            <p:nvPr/>
          </p:nvSpPr>
          <p:spPr>
            <a:xfrm>
              <a:off x="1258775" y="22492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AST</a:t>
              </a:r>
              <a:endParaRPr>
                <a:solidFill>
                  <a:srgbClr val="D9D9D9"/>
                </a:solidFill>
              </a:endParaRPr>
            </a:p>
          </p:txBody>
        </p:sp>
      </p:grpSp>
      <p:sp>
        <p:nvSpPr>
          <p:cNvPr id="600" name="Google Shape;600;p43"/>
          <p:cNvSpPr/>
          <p:nvPr/>
        </p:nvSpPr>
        <p:spPr>
          <a:xfrm>
            <a:off x="5276025" y="1486175"/>
            <a:ext cx="3420600" cy="1393800"/>
          </a:xfrm>
          <a:prstGeom prst="wedgeRectCallout">
            <a:avLst>
              <a:gd fmla="val -66922" name="adj1"/>
              <a:gd fmla="val 19754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Detekt and KtLint use Kotlin Compiler to build ASTs of the scanned files.</a:t>
            </a:r>
            <a:endParaRPr>
              <a:solidFill>
                <a:srgbClr val="D9D9D9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KtLint uses File AST</a:t>
            </a:r>
            <a:endParaRPr>
              <a:solidFill>
                <a:srgbClr val="D9D9D9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Detekt uses Kotlin PSI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44"/>
          <p:cNvSpPr/>
          <p:nvPr/>
        </p:nvSpPr>
        <p:spPr>
          <a:xfrm rot="-5400000">
            <a:off x="-1574000" y="2285400"/>
            <a:ext cx="4596000" cy="572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Detekt/KtLint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06" name="Google Shape;606;p44"/>
          <p:cNvSpPr/>
          <p:nvPr/>
        </p:nvSpPr>
        <p:spPr>
          <a:xfrm>
            <a:off x="3039600" y="273750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User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607" name="Google Shape;607;p44"/>
          <p:cNvGrpSpPr/>
          <p:nvPr/>
        </p:nvGrpSpPr>
        <p:grpSpPr>
          <a:xfrm>
            <a:off x="1018800" y="207500"/>
            <a:ext cx="2020800" cy="615600"/>
            <a:chOff x="1018800" y="207500"/>
            <a:chExt cx="2020800" cy="615600"/>
          </a:xfrm>
        </p:grpSpPr>
        <p:cxnSp>
          <p:nvCxnSpPr>
            <p:cNvPr id="608" name="Google Shape;608;p44"/>
            <p:cNvCxnSpPr>
              <a:stCxn id="606" idx="1"/>
            </p:cNvCxnSpPr>
            <p:nvPr/>
          </p:nvCxnSpPr>
          <p:spPr>
            <a:xfrm flipH="1">
              <a:off x="1018800" y="530550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09" name="Google Shape;609;p44"/>
            <p:cNvSpPr txBox="1"/>
            <p:nvPr/>
          </p:nvSpPr>
          <p:spPr>
            <a:xfrm>
              <a:off x="1258775" y="207500"/>
              <a:ext cx="15324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Path to files to scan</a:t>
              </a:r>
              <a:endParaRPr>
                <a:solidFill>
                  <a:srgbClr val="D9D9D9"/>
                </a:solidFill>
              </a:endParaRPr>
            </a:p>
          </p:txBody>
        </p:sp>
      </p:grpSp>
      <p:sp>
        <p:nvSpPr>
          <p:cNvPr id="610" name="Google Shape;610;p44"/>
          <p:cNvSpPr/>
          <p:nvPr/>
        </p:nvSpPr>
        <p:spPr>
          <a:xfrm>
            <a:off x="3039600" y="1029438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File System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11" name="Google Shape;611;p44"/>
          <p:cNvSpPr/>
          <p:nvPr/>
        </p:nvSpPr>
        <p:spPr>
          <a:xfrm>
            <a:off x="3039600" y="2050050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AST Library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12" name="Google Shape;612;p44"/>
          <p:cNvSpPr/>
          <p:nvPr/>
        </p:nvSpPr>
        <p:spPr>
          <a:xfrm>
            <a:off x="3039600" y="3088350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Issue Registry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613" name="Google Shape;613;p44"/>
          <p:cNvGrpSpPr/>
          <p:nvPr/>
        </p:nvGrpSpPr>
        <p:grpSpPr>
          <a:xfrm>
            <a:off x="1014575" y="821725"/>
            <a:ext cx="2020800" cy="400200"/>
            <a:chOff x="1014575" y="821725"/>
            <a:chExt cx="2020800" cy="400200"/>
          </a:xfrm>
        </p:grpSpPr>
        <p:cxnSp>
          <p:nvCxnSpPr>
            <p:cNvPr id="614" name="Google Shape;614;p44"/>
            <p:cNvCxnSpPr/>
            <p:nvPr/>
          </p:nvCxnSpPr>
          <p:spPr>
            <a:xfrm flipH="1">
              <a:off x="1014575" y="1221325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615" name="Google Shape;615;p44"/>
            <p:cNvSpPr txBox="1"/>
            <p:nvPr/>
          </p:nvSpPr>
          <p:spPr>
            <a:xfrm>
              <a:off x="1258775" y="8217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Path to files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16" name="Google Shape;616;p44"/>
          <p:cNvGrpSpPr/>
          <p:nvPr/>
        </p:nvGrpSpPr>
        <p:grpSpPr>
          <a:xfrm>
            <a:off x="1014575" y="1221325"/>
            <a:ext cx="2020800" cy="400200"/>
            <a:chOff x="1014575" y="1221325"/>
            <a:chExt cx="2020800" cy="400200"/>
          </a:xfrm>
        </p:grpSpPr>
        <p:cxnSp>
          <p:nvCxnSpPr>
            <p:cNvPr id="617" name="Google Shape;617;p44"/>
            <p:cNvCxnSpPr/>
            <p:nvPr/>
          </p:nvCxnSpPr>
          <p:spPr>
            <a:xfrm flipH="1">
              <a:off x="1014575" y="1620150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18" name="Google Shape;618;p44"/>
            <p:cNvSpPr txBox="1"/>
            <p:nvPr/>
          </p:nvSpPr>
          <p:spPr>
            <a:xfrm>
              <a:off x="1258775" y="12213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content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19" name="Google Shape;619;p44"/>
          <p:cNvGrpSpPr/>
          <p:nvPr/>
        </p:nvGrpSpPr>
        <p:grpSpPr>
          <a:xfrm>
            <a:off x="1014575" y="1830375"/>
            <a:ext cx="2020800" cy="409813"/>
            <a:chOff x="1014575" y="1830375"/>
            <a:chExt cx="2020800" cy="409813"/>
          </a:xfrm>
        </p:grpSpPr>
        <p:cxnSp>
          <p:nvCxnSpPr>
            <p:cNvPr id="620" name="Google Shape;620;p44"/>
            <p:cNvCxnSpPr/>
            <p:nvPr/>
          </p:nvCxnSpPr>
          <p:spPr>
            <a:xfrm flipH="1">
              <a:off x="1014575" y="2239588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621" name="Google Shape;621;p44"/>
            <p:cNvSpPr txBox="1"/>
            <p:nvPr/>
          </p:nvSpPr>
          <p:spPr>
            <a:xfrm>
              <a:off x="1258775" y="183037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content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22" name="Google Shape;622;p44"/>
          <p:cNvGrpSpPr/>
          <p:nvPr/>
        </p:nvGrpSpPr>
        <p:grpSpPr>
          <a:xfrm>
            <a:off x="1014575" y="2249225"/>
            <a:ext cx="2020800" cy="400200"/>
            <a:chOff x="1014575" y="2249225"/>
            <a:chExt cx="2020800" cy="400200"/>
          </a:xfrm>
        </p:grpSpPr>
        <p:cxnSp>
          <p:nvCxnSpPr>
            <p:cNvPr id="623" name="Google Shape;623;p44"/>
            <p:cNvCxnSpPr/>
            <p:nvPr/>
          </p:nvCxnSpPr>
          <p:spPr>
            <a:xfrm flipH="1">
              <a:off x="1014575" y="2638413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24" name="Google Shape;624;p44"/>
            <p:cNvSpPr txBox="1"/>
            <p:nvPr/>
          </p:nvSpPr>
          <p:spPr>
            <a:xfrm>
              <a:off x="1258775" y="22492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AST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25" name="Google Shape;625;p44"/>
          <p:cNvGrpSpPr/>
          <p:nvPr/>
        </p:nvGrpSpPr>
        <p:grpSpPr>
          <a:xfrm>
            <a:off x="1014575" y="2879938"/>
            <a:ext cx="2020800" cy="400200"/>
            <a:chOff x="1014575" y="2879938"/>
            <a:chExt cx="2020800" cy="400200"/>
          </a:xfrm>
        </p:grpSpPr>
        <p:cxnSp>
          <p:nvCxnSpPr>
            <p:cNvPr id="626" name="Google Shape;626;p44"/>
            <p:cNvCxnSpPr/>
            <p:nvPr/>
          </p:nvCxnSpPr>
          <p:spPr>
            <a:xfrm flipH="1">
              <a:off x="1014575" y="3277888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627" name="Google Shape;627;p44"/>
            <p:cNvSpPr txBox="1"/>
            <p:nvPr/>
          </p:nvSpPr>
          <p:spPr>
            <a:xfrm>
              <a:off x="1258775" y="2879938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Get issues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28" name="Google Shape;628;p44"/>
          <p:cNvGrpSpPr/>
          <p:nvPr/>
        </p:nvGrpSpPr>
        <p:grpSpPr>
          <a:xfrm>
            <a:off x="1014575" y="3277888"/>
            <a:ext cx="2020800" cy="400200"/>
            <a:chOff x="1014575" y="3277888"/>
            <a:chExt cx="2020800" cy="400200"/>
          </a:xfrm>
        </p:grpSpPr>
        <p:cxnSp>
          <p:nvCxnSpPr>
            <p:cNvPr id="629" name="Google Shape;629;p44"/>
            <p:cNvCxnSpPr/>
            <p:nvPr/>
          </p:nvCxnSpPr>
          <p:spPr>
            <a:xfrm flipH="1">
              <a:off x="1014575" y="3676713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30" name="Google Shape;630;p44"/>
            <p:cNvSpPr txBox="1"/>
            <p:nvPr/>
          </p:nvSpPr>
          <p:spPr>
            <a:xfrm>
              <a:off x="1258775" y="3277888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Issues and rules</a:t>
              </a:r>
              <a:endParaRPr>
                <a:solidFill>
                  <a:srgbClr val="D9D9D9"/>
                </a:solidFill>
              </a:endParaRPr>
            </a:p>
          </p:txBody>
        </p:sp>
      </p:grpSp>
      <p:sp>
        <p:nvSpPr>
          <p:cNvPr id="631" name="Google Shape;631;p44"/>
          <p:cNvSpPr/>
          <p:nvPr/>
        </p:nvSpPr>
        <p:spPr>
          <a:xfrm>
            <a:off x="5276025" y="1698200"/>
            <a:ext cx="3420600" cy="2249700"/>
          </a:xfrm>
          <a:prstGeom prst="wedgeRectCallout">
            <a:avLst>
              <a:gd fmla="val -66933" name="adj1"/>
              <a:gd fmla="val 29271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ru">
                <a:solidFill>
                  <a:schemeClr val="accent5"/>
                </a:solidFill>
              </a:rPr>
              <a:t>Issue</a:t>
            </a:r>
            <a:r>
              <a:rPr lang="ru">
                <a:solidFill>
                  <a:srgbClr val="D9D9D9"/>
                </a:solidFill>
              </a:rPr>
              <a:t> is an entity, which holds metadata about a problem.</a:t>
            </a:r>
            <a:endParaRPr>
              <a:solidFill>
                <a:srgbClr val="D9D9D9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ru">
                <a:solidFill>
                  <a:schemeClr val="accent5"/>
                </a:solidFill>
              </a:rPr>
              <a:t>Rule</a:t>
            </a:r>
            <a:r>
              <a:rPr lang="ru">
                <a:solidFill>
                  <a:srgbClr val="D9D9D9"/>
                </a:solidFill>
              </a:rPr>
              <a:t> (</a:t>
            </a:r>
            <a:r>
              <a:rPr i="1" lang="ru">
                <a:solidFill>
                  <a:schemeClr val="accent5"/>
                </a:solidFill>
              </a:rPr>
              <a:t>Detector</a:t>
            </a:r>
            <a:r>
              <a:rPr lang="ru">
                <a:solidFill>
                  <a:srgbClr val="D9D9D9"/>
                </a:solidFill>
              </a:rPr>
              <a:t> or </a:t>
            </a:r>
            <a:r>
              <a:rPr i="1" lang="ru">
                <a:solidFill>
                  <a:schemeClr val="accent5"/>
                </a:solidFill>
              </a:rPr>
              <a:t>Scanner</a:t>
            </a:r>
            <a:r>
              <a:rPr lang="ru">
                <a:solidFill>
                  <a:srgbClr val="D9D9D9"/>
                </a:solidFill>
              </a:rPr>
              <a:t>) encapsulates the logic of a single issue lookup.</a:t>
            </a:r>
            <a:endParaRPr>
              <a:solidFill>
                <a:srgbClr val="D9D9D9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1" lang="ru">
                <a:solidFill>
                  <a:schemeClr val="accent5"/>
                </a:solidFill>
              </a:rPr>
              <a:t>Issue Registry</a:t>
            </a:r>
            <a:r>
              <a:rPr lang="ru">
                <a:solidFill>
                  <a:srgbClr val="D9D9D9"/>
                </a:solidFill>
              </a:rPr>
              <a:t> provides collection of Rules’ to apply during scanning. Java tools rely on the </a:t>
            </a:r>
            <a:r>
              <a:rPr lang="ru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ServiceLoader</a:t>
            </a:r>
            <a:r>
              <a:rPr lang="ru">
                <a:solidFill>
                  <a:srgbClr val="D9D9D9"/>
                </a:solidFill>
              </a:rPr>
              <a:t> mechanism to get the registries.</a:t>
            </a:r>
            <a:endParaRPr>
              <a:solidFill>
                <a:srgbClr val="D9D9D9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45"/>
          <p:cNvSpPr/>
          <p:nvPr/>
        </p:nvSpPr>
        <p:spPr>
          <a:xfrm rot="-5400000">
            <a:off x="-1574000" y="2285400"/>
            <a:ext cx="4596000" cy="572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Detekt/KtLint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37" name="Google Shape;637;p45"/>
          <p:cNvSpPr/>
          <p:nvPr/>
        </p:nvSpPr>
        <p:spPr>
          <a:xfrm>
            <a:off x="3039600" y="273750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User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638" name="Google Shape;638;p45"/>
          <p:cNvGrpSpPr/>
          <p:nvPr/>
        </p:nvGrpSpPr>
        <p:grpSpPr>
          <a:xfrm>
            <a:off x="1018800" y="207500"/>
            <a:ext cx="2020800" cy="615600"/>
            <a:chOff x="1018800" y="207500"/>
            <a:chExt cx="2020800" cy="615600"/>
          </a:xfrm>
        </p:grpSpPr>
        <p:cxnSp>
          <p:nvCxnSpPr>
            <p:cNvPr id="639" name="Google Shape;639;p45"/>
            <p:cNvCxnSpPr>
              <a:stCxn id="637" idx="1"/>
            </p:cNvCxnSpPr>
            <p:nvPr/>
          </p:nvCxnSpPr>
          <p:spPr>
            <a:xfrm flipH="1">
              <a:off x="1018800" y="530550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40" name="Google Shape;640;p45"/>
            <p:cNvSpPr txBox="1"/>
            <p:nvPr/>
          </p:nvSpPr>
          <p:spPr>
            <a:xfrm>
              <a:off x="1258775" y="207500"/>
              <a:ext cx="15324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Path to files to scan</a:t>
              </a:r>
              <a:endParaRPr>
                <a:solidFill>
                  <a:srgbClr val="D9D9D9"/>
                </a:solidFill>
              </a:endParaRPr>
            </a:p>
          </p:txBody>
        </p:sp>
      </p:grpSp>
      <p:sp>
        <p:nvSpPr>
          <p:cNvPr id="641" name="Google Shape;641;p45"/>
          <p:cNvSpPr/>
          <p:nvPr/>
        </p:nvSpPr>
        <p:spPr>
          <a:xfrm>
            <a:off x="3039600" y="1029438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File System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42" name="Google Shape;642;p45"/>
          <p:cNvSpPr/>
          <p:nvPr/>
        </p:nvSpPr>
        <p:spPr>
          <a:xfrm>
            <a:off x="3039600" y="2050050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AST Library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43" name="Google Shape;643;p45"/>
          <p:cNvSpPr/>
          <p:nvPr/>
        </p:nvSpPr>
        <p:spPr>
          <a:xfrm>
            <a:off x="3039600" y="3088350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Issue Registry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644" name="Google Shape;644;p45"/>
          <p:cNvGrpSpPr/>
          <p:nvPr/>
        </p:nvGrpSpPr>
        <p:grpSpPr>
          <a:xfrm>
            <a:off x="1014575" y="821725"/>
            <a:ext cx="2020800" cy="400200"/>
            <a:chOff x="1014575" y="821725"/>
            <a:chExt cx="2020800" cy="400200"/>
          </a:xfrm>
        </p:grpSpPr>
        <p:cxnSp>
          <p:nvCxnSpPr>
            <p:cNvPr id="645" name="Google Shape;645;p45"/>
            <p:cNvCxnSpPr/>
            <p:nvPr/>
          </p:nvCxnSpPr>
          <p:spPr>
            <a:xfrm flipH="1">
              <a:off x="1014575" y="1221325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646" name="Google Shape;646;p45"/>
            <p:cNvSpPr txBox="1"/>
            <p:nvPr/>
          </p:nvSpPr>
          <p:spPr>
            <a:xfrm>
              <a:off x="1258775" y="8217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Path to files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47" name="Google Shape;647;p45"/>
          <p:cNvGrpSpPr/>
          <p:nvPr/>
        </p:nvGrpSpPr>
        <p:grpSpPr>
          <a:xfrm>
            <a:off x="1014575" y="1221325"/>
            <a:ext cx="2020800" cy="400200"/>
            <a:chOff x="1014575" y="1221325"/>
            <a:chExt cx="2020800" cy="400200"/>
          </a:xfrm>
        </p:grpSpPr>
        <p:cxnSp>
          <p:nvCxnSpPr>
            <p:cNvPr id="648" name="Google Shape;648;p45"/>
            <p:cNvCxnSpPr/>
            <p:nvPr/>
          </p:nvCxnSpPr>
          <p:spPr>
            <a:xfrm flipH="1">
              <a:off x="1014575" y="1620150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49" name="Google Shape;649;p45"/>
            <p:cNvSpPr txBox="1"/>
            <p:nvPr/>
          </p:nvSpPr>
          <p:spPr>
            <a:xfrm>
              <a:off x="1258775" y="12213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content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50" name="Google Shape;650;p45"/>
          <p:cNvGrpSpPr/>
          <p:nvPr/>
        </p:nvGrpSpPr>
        <p:grpSpPr>
          <a:xfrm>
            <a:off x="1014575" y="1830375"/>
            <a:ext cx="2020800" cy="409813"/>
            <a:chOff x="1014575" y="1830375"/>
            <a:chExt cx="2020800" cy="409813"/>
          </a:xfrm>
        </p:grpSpPr>
        <p:cxnSp>
          <p:nvCxnSpPr>
            <p:cNvPr id="651" name="Google Shape;651;p45"/>
            <p:cNvCxnSpPr/>
            <p:nvPr/>
          </p:nvCxnSpPr>
          <p:spPr>
            <a:xfrm flipH="1">
              <a:off x="1014575" y="2239588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652" name="Google Shape;652;p45"/>
            <p:cNvSpPr txBox="1"/>
            <p:nvPr/>
          </p:nvSpPr>
          <p:spPr>
            <a:xfrm>
              <a:off x="1258775" y="183037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content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53" name="Google Shape;653;p45"/>
          <p:cNvGrpSpPr/>
          <p:nvPr/>
        </p:nvGrpSpPr>
        <p:grpSpPr>
          <a:xfrm>
            <a:off x="1014575" y="2249225"/>
            <a:ext cx="2020800" cy="400200"/>
            <a:chOff x="1014575" y="2249225"/>
            <a:chExt cx="2020800" cy="400200"/>
          </a:xfrm>
        </p:grpSpPr>
        <p:cxnSp>
          <p:nvCxnSpPr>
            <p:cNvPr id="654" name="Google Shape;654;p45"/>
            <p:cNvCxnSpPr/>
            <p:nvPr/>
          </p:nvCxnSpPr>
          <p:spPr>
            <a:xfrm flipH="1">
              <a:off x="1014575" y="2638413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55" name="Google Shape;655;p45"/>
            <p:cNvSpPr txBox="1"/>
            <p:nvPr/>
          </p:nvSpPr>
          <p:spPr>
            <a:xfrm>
              <a:off x="1258775" y="22492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AST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56" name="Google Shape;656;p45"/>
          <p:cNvGrpSpPr/>
          <p:nvPr/>
        </p:nvGrpSpPr>
        <p:grpSpPr>
          <a:xfrm>
            <a:off x="1014575" y="2879938"/>
            <a:ext cx="2020800" cy="400200"/>
            <a:chOff x="1014575" y="2879938"/>
            <a:chExt cx="2020800" cy="400200"/>
          </a:xfrm>
        </p:grpSpPr>
        <p:cxnSp>
          <p:nvCxnSpPr>
            <p:cNvPr id="657" name="Google Shape;657;p45"/>
            <p:cNvCxnSpPr/>
            <p:nvPr/>
          </p:nvCxnSpPr>
          <p:spPr>
            <a:xfrm flipH="1">
              <a:off x="1014575" y="3277888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658" name="Google Shape;658;p45"/>
            <p:cNvSpPr txBox="1"/>
            <p:nvPr/>
          </p:nvSpPr>
          <p:spPr>
            <a:xfrm>
              <a:off x="1258775" y="2879938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Get issues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59" name="Google Shape;659;p45"/>
          <p:cNvGrpSpPr/>
          <p:nvPr/>
        </p:nvGrpSpPr>
        <p:grpSpPr>
          <a:xfrm>
            <a:off x="1014575" y="3277888"/>
            <a:ext cx="2020800" cy="400200"/>
            <a:chOff x="1014575" y="3277888"/>
            <a:chExt cx="2020800" cy="400200"/>
          </a:xfrm>
        </p:grpSpPr>
        <p:cxnSp>
          <p:nvCxnSpPr>
            <p:cNvPr id="660" name="Google Shape;660;p45"/>
            <p:cNvCxnSpPr/>
            <p:nvPr/>
          </p:nvCxnSpPr>
          <p:spPr>
            <a:xfrm flipH="1">
              <a:off x="1014575" y="3676713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61" name="Google Shape;661;p45"/>
            <p:cNvSpPr txBox="1"/>
            <p:nvPr/>
          </p:nvSpPr>
          <p:spPr>
            <a:xfrm>
              <a:off x="1258775" y="3277888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Issues and rules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62" name="Google Shape;662;p45"/>
          <p:cNvGrpSpPr/>
          <p:nvPr/>
        </p:nvGrpSpPr>
        <p:grpSpPr>
          <a:xfrm>
            <a:off x="1018800" y="3770963"/>
            <a:ext cx="1772375" cy="615600"/>
            <a:chOff x="1018800" y="3770963"/>
            <a:chExt cx="1772375" cy="615600"/>
          </a:xfrm>
        </p:grpSpPr>
        <p:sp>
          <p:nvSpPr>
            <p:cNvPr id="663" name="Google Shape;663;p45"/>
            <p:cNvSpPr/>
            <p:nvPr/>
          </p:nvSpPr>
          <p:spPr>
            <a:xfrm>
              <a:off x="1018800" y="3919875"/>
              <a:ext cx="244200" cy="400200"/>
            </a:xfrm>
            <a:prstGeom prst="curvedLeftArrow">
              <a:avLst>
                <a:gd fmla="val 25000" name="adj1"/>
                <a:gd fmla="val 50000" name="adj2"/>
                <a:gd fmla="val 25000" name="adj3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5"/>
            <p:cNvSpPr txBox="1"/>
            <p:nvPr/>
          </p:nvSpPr>
          <p:spPr>
            <a:xfrm>
              <a:off x="1258775" y="3770963"/>
              <a:ext cx="15324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Apply rules to all files</a:t>
              </a:r>
              <a:endParaRPr>
                <a:solidFill>
                  <a:srgbClr val="D9D9D9"/>
                </a:solidFill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6"/>
          <p:cNvSpPr/>
          <p:nvPr/>
        </p:nvSpPr>
        <p:spPr>
          <a:xfrm rot="-5400000">
            <a:off x="-1574000" y="2285400"/>
            <a:ext cx="4596000" cy="572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Detekt/KtLint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70" name="Google Shape;670;p46"/>
          <p:cNvSpPr/>
          <p:nvPr/>
        </p:nvSpPr>
        <p:spPr>
          <a:xfrm>
            <a:off x="3039600" y="273750"/>
            <a:ext cx="1532400" cy="5136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User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671" name="Google Shape;671;p46"/>
          <p:cNvGrpSpPr/>
          <p:nvPr/>
        </p:nvGrpSpPr>
        <p:grpSpPr>
          <a:xfrm>
            <a:off x="1018800" y="207500"/>
            <a:ext cx="2020800" cy="615600"/>
            <a:chOff x="1018800" y="207500"/>
            <a:chExt cx="2020800" cy="615600"/>
          </a:xfrm>
        </p:grpSpPr>
        <p:cxnSp>
          <p:nvCxnSpPr>
            <p:cNvPr id="672" name="Google Shape;672;p46"/>
            <p:cNvCxnSpPr>
              <a:stCxn id="670" idx="1"/>
            </p:cNvCxnSpPr>
            <p:nvPr/>
          </p:nvCxnSpPr>
          <p:spPr>
            <a:xfrm flipH="1">
              <a:off x="1018800" y="530550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73" name="Google Shape;673;p46"/>
            <p:cNvSpPr txBox="1"/>
            <p:nvPr/>
          </p:nvSpPr>
          <p:spPr>
            <a:xfrm>
              <a:off x="1258775" y="207500"/>
              <a:ext cx="15324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Path to files to scan</a:t>
              </a:r>
              <a:endParaRPr>
                <a:solidFill>
                  <a:srgbClr val="D9D9D9"/>
                </a:solidFill>
              </a:endParaRPr>
            </a:p>
          </p:txBody>
        </p:sp>
      </p:grpSp>
      <p:sp>
        <p:nvSpPr>
          <p:cNvPr id="674" name="Google Shape;674;p46"/>
          <p:cNvSpPr/>
          <p:nvPr/>
        </p:nvSpPr>
        <p:spPr>
          <a:xfrm>
            <a:off x="3039600" y="1029438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File System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75" name="Google Shape;675;p46"/>
          <p:cNvSpPr/>
          <p:nvPr/>
        </p:nvSpPr>
        <p:spPr>
          <a:xfrm>
            <a:off x="3039600" y="2050050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AST Library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76" name="Google Shape;676;p46"/>
          <p:cNvSpPr/>
          <p:nvPr/>
        </p:nvSpPr>
        <p:spPr>
          <a:xfrm>
            <a:off x="3039600" y="3088350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Issue Registry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77" name="Google Shape;677;p46"/>
          <p:cNvSpPr/>
          <p:nvPr/>
        </p:nvSpPr>
        <p:spPr>
          <a:xfrm>
            <a:off x="3039600" y="4091250"/>
            <a:ext cx="1532400" cy="7785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Reporter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678" name="Google Shape;678;p46"/>
          <p:cNvGrpSpPr/>
          <p:nvPr/>
        </p:nvGrpSpPr>
        <p:grpSpPr>
          <a:xfrm>
            <a:off x="1014575" y="821725"/>
            <a:ext cx="2020800" cy="400200"/>
            <a:chOff x="1014575" y="821725"/>
            <a:chExt cx="2020800" cy="400200"/>
          </a:xfrm>
        </p:grpSpPr>
        <p:cxnSp>
          <p:nvCxnSpPr>
            <p:cNvPr id="679" name="Google Shape;679;p46"/>
            <p:cNvCxnSpPr/>
            <p:nvPr/>
          </p:nvCxnSpPr>
          <p:spPr>
            <a:xfrm flipH="1">
              <a:off x="1014575" y="1221325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680" name="Google Shape;680;p46"/>
            <p:cNvSpPr txBox="1"/>
            <p:nvPr/>
          </p:nvSpPr>
          <p:spPr>
            <a:xfrm>
              <a:off x="1258775" y="8217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Path to files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81" name="Google Shape;681;p46"/>
          <p:cNvGrpSpPr/>
          <p:nvPr/>
        </p:nvGrpSpPr>
        <p:grpSpPr>
          <a:xfrm>
            <a:off x="1014575" y="1221325"/>
            <a:ext cx="2020800" cy="400200"/>
            <a:chOff x="1014575" y="1221325"/>
            <a:chExt cx="2020800" cy="400200"/>
          </a:xfrm>
        </p:grpSpPr>
        <p:cxnSp>
          <p:nvCxnSpPr>
            <p:cNvPr id="682" name="Google Shape;682;p46"/>
            <p:cNvCxnSpPr/>
            <p:nvPr/>
          </p:nvCxnSpPr>
          <p:spPr>
            <a:xfrm flipH="1">
              <a:off x="1014575" y="1620150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83" name="Google Shape;683;p46"/>
            <p:cNvSpPr txBox="1"/>
            <p:nvPr/>
          </p:nvSpPr>
          <p:spPr>
            <a:xfrm>
              <a:off x="1258775" y="12213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content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84" name="Google Shape;684;p46"/>
          <p:cNvGrpSpPr/>
          <p:nvPr/>
        </p:nvGrpSpPr>
        <p:grpSpPr>
          <a:xfrm>
            <a:off x="1014575" y="1830375"/>
            <a:ext cx="2020800" cy="409813"/>
            <a:chOff x="1014575" y="1830375"/>
            <a:chExt cx="2020800" cy="409813"/>
          </a:xfrm>
        </p:grpSpPr>
        <p:cxnSp>
          <p:nvCxnSpPr>
            <p:cNvPr id="685" name="Google Shape;685;p46"/>
            <p:cNvCxnSpPr/>
            <p:nvPr/>
          </p:nvCxnSpPr>
          <p:spPr>
            <a:xfrm flipH="1">
              <a:off x="1014575" y="2239588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686" name="Google Shape;686;p46"/>
            <p:cNvSpPr txBox="1"/>
            <p:nvPr/>
          </p:nvSpPr>
          <p:spPr>
            <a:xfrm>
              <a:off x="1258775" y="183037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content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87" name="Google Shape;687;p46"/>
          <p:cNvGrpSpPr/>
          <p:nvPr/>
        </p:nvGrpSpPr>
        <p:grpSpPr>
          <a:xfrm>
            <a:off x="1014575" y="2249225"/>
            <a:ext cx="2020800" cy="400200"/>
            <a:chOff x="1014575" y="2249225"/>
            <a:chExt cx="2020800" cy="400200"/>
          </a:xfrm>
        </p:grpSpPr>
        <p:cxnSp>
          <p:nvCxnSpPr>
            <p:cNvPr id="688" name="Google Shape;688;p46"/>
            <p:cNvCxnSpPr/>
            <p:nvPr/>
          </p:nvCxnSpPr>
          <p:spPr>
            <a:xfrm flipH="1">
              <a:off x="1014575" y="2638413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89" name="Google Shape;689;p46"/>
            <p:cNvSpPr txBox="1"/>
            <p:nvPr/>
          </p:nvSpPr>
          <p:spPr>
            <a:xfrm>
              <a:off x="1258775" y="2249225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Files’ AST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90" name="Google Shape;690;p46"/>
          <p:cNvGrpSpPr/>
          <p:nvPr/>
        </p:nvGrpSpPr>
        <p:grpSpPr>
          <a:xfrm>
            <a:off x="1014575" y="2879938"/>
            <a:ext cx="2020800" cy="400200"/>
            <a:chOff x="1014575" y="2879938"/>
            <a:chExt cx="2020800" cy="400200"/>
          </a:xfrm>
        </p:grpSpPr>
        <p:cxnSp>
          <p:nvCxnSpPr>
            <p:cNvPr id="691" name="Google Shape;691;p46"/>
            <p:cNvCxnSpPr/>
            <p:nvPr/>
          </p:nvCxnSpPr>
          <p:spPr>
            <a:xfrm flipH="1">
              <a:off x="1014575" y="3277888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692" name="Google Shape;692;p46"/>
            <p:cNvSpPr txBox="1"/>
            <p:nvPr/>
          </p:nvSpPr>
          <p:spPr>
            <a:xfrm>
              <a:off x="1258775" y="2879938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Get issues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93" name="Google Shape;693;p46"/>
          <p:cNvGrpSpPr/>
          <p:nvPr/>
        </p:nvGrpSpPr>
        <p:grpSpPr>
          <a:xfrm>
            <a:off x="1014575" y="3277888"/>
            <a:ext cx="2020800" cy="400200"/>
            <a:chOff x="1014575" y="3277888"/>
            <a:chExt cx="2020800" cy="400200"/>
          </a:xfrm>
        </p:grpSpPr>
        <p:cxnSp>
          <p:nvCxnSpPr>
            <p:cNvPr id="694" name="Google Shape;694;p46"/>
            <p:cNvCxnSpPr/>
            <p:nvPr/>
          </p:nvCxnSpPr>
          <p:spPr>
            <a:xfrm flipH="1">
              <a:off x="1014575" y="3676713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695" name="Google Shape;695;p46"/>
            <p:cNvSpPr txBox="1"/>
            <p:nvPr/>
          </p:nvSpPr>
          <p:spPr>
            <a:xfrm>
              <a:off x="1258775" y="3277888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Issues and rules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96" name="Google Shape;696;p46"/>
          <p:cNvGrpSpPr/>
          <p:nvPr/>
        </p:nvGrpSpPr>
        <p:grpSpPr>
          <a:xfrm>
            <a:off x="1018800" y="3770963"/>
            <a:ext cx="1772375" cy="615600"/>
            <a:chOff x="1018800" y="3770963"/>
            <a:chExt cx="1772375" cy="615600"/>
          </a:xfrm>
        </p:grpSpPr>
        <p:sp>
          <p:nvSpPr>
            <p:cNvPr id="697" name="Google Shape;697;p46"/>
            <p:cNvSpPr/>
            <p:nvPr/>
          </p:nvSpPr>
          <p:spPr>
            <a:xfrm>
              <a:off x="1018800" y="3919875"/>
              <a:ext cx="244200" cy="400200"/>
            </a:xfrm>
            <a:prstGeom prst="curvedLeftArrow">
              <a:avLst>
                <a:gd fmla="val 25000" name="adj1"/>
                <a:gd fmla="val 50000" name="adj2"/>
                <a:gd fmla="val 25000" name="adj3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6"/>
            <p:cNvSpPr txBox="1"/>
            <p:nvPr/>
          </p:nvSpPr>
          <p:spPr>
            <a:xfrm>
              <a:off x="1258775" y="3770963"/>
              <a:ext cx="15324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Apply rules to all files</a:t>
              </a:r>
              <a:endParaRPr>
                <a:solidFill>
                  <a:srgbClr val="D9D9D9"/>
                </a:solidFill>
              </a:endParaRPr>
            </a:p>
          </p:txBody>
        </p:sp>
      </p:grpSp>
      <p:grpSp>
        <p:nvGrpSpPr>
          <p:cNvPr id="699" name="Google Shape;699;p46"/>
          <p:cNvGrpSpPr/>
          <p:nvPr/>
        </p:nvGrpSpPr>
        <p:grpSpPr>
          <a:xfrm>
            <a:off x="1014575" y="4480188"/>
            <a:ext cx="2020800" cy="400200"/>
            <a:chOff x="1014575" y="4480188"/>
            <a:chExt cx="2020800" cy="400200"/>
          </a:xfrm>
        </p:grpSpPr>
        <p:cxnSp>
          <p:nvCxnSpPr>
            <p:cNvPr id="700" name="Google Shape;700;p46"/>
            <p:cNvCxnSpPr/>
            <p:nvPr/>
          </p:nvCxnSpPr>
          <p:spPr>
            <a:xfrm flipH="1">
              <a:off x="1014575" y="4480188"/>
              <a:ext cx="20208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701" name="Google Shape;701;p46"/>
            <p:cNvSpPr txBox="1"/>
            <p:nvPr/>
          </p:nvSpPr>
          <p:spPr>
            <a:xfrm>
              <a:off x="1258775" y="4480188"/>
              <a:ext cx="1532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>
                  <a:solidFill>
                    <a:srgbClr val="D9D9D9"/>
                  </a:solidFill>
                </a:rPr>
                <a:t>Issues</a:t>
              </a:r>
              <a:endParaRPr>
                <a:solidFill>
                  <a:srgbClr val="D9D9D9"/>
                </a:solidFill>
              </a:endParaRPr>
            </a:p>
          </p:txBody>
        </p:sp>
      </p:grpSp>
      <p:sp>
        <p:nvSpPr>
          <p:cNvPr id="702" name="Google Shape;702;p46"/>
          <p:cNvSpPr/>
          <p:nvPr/>
        </p:nvSpPr>
        <p:spPr>
          <a:xfrm>
            <a:off x="5276025" y="3866850"/>
            <a:ext cx="3420600" cy="1002900"/>
          </a:xfrm>
          <a:prstGeom prst="wedgeRectCallout">
            <a:avLst>
              <a:gd fmla="val -65981" name="adj1"/>
              <a:gd fmla="val 20311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When </a:t>
            </a:r>
            <a:r>
              <a:rPr i="1" lang="ru">
                <a:solidFill>
                  <a:schemeClr val="accent5"/>
                </a:solidFill>
              </a:rPr>
              <a:t>Rule</a:t>
            </a:r>
            <a:r>
              <a:rPr lang="ru">
                <a:solidFill>
                  <a:srgbClr val="D9D9D9"/>
                </a:solidFill>
              </a:rPr>
              <a:t> detects a problem within the scanned code, it reports an </a:t>
            </a:r>
            <a:r>
              <a:rPr i="1" lang="ru">
                <a:solidFill>
                  <a:schemeClr val="accent5"/>
                </a:solidFill>
              </a:rPr>
              <a:t>Issue</a:t>
            </a:r>
            <a:r>
              <a:rPr lang="ru">
                <a:solidFill>
                  <a:srgbClr val="D9D9D9"/>
                </a:solidFill>
              </a:rPr>
              <a:t> via </a:t>
            </a:r>
            <a:r>
              <a:rPr i="1" lang="ru">
                <a:solidFill>
                  <a:schemeClr val="accent5"/>
                </a:solidFill>
              </a:rPr>
              <a:t>Reporter</a:t>
            </a:r>
            <a:r>
              <a:rPr lang="ru">
                <a:solidFill>
                  <a:srgbClr val="D9D9D9"/>
                </a:solidFill>
              </a:rPr>
              <a:t>, which is responsible for presenting issues.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47"/>
          <p:cNvSpPr/>
          <p:nvPr/>
        </p:nvSpPr>
        <p:spPr>
          <a:xfrm>
            <a:off x="3262200" y="770225"/>
            <a:ext cx="2619600" cy="878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D9D9D9"/>
                </a:solidFill>
              </a:rPr>
              <a:t>Issue Registry</a:t>
            </a:r>
            <a:endParaRPr sz="2400">
              <a:solidFill>
                <a:srgbClr val="D9D9D9"/>
              </a:solidFill>
            </a:endParaRPr>
          </a:p>
        </p:txBody>
      </p:sp>
      <p:sp>
        <p:nvSpPr>
          <p:cNvPr id="708" name="Google Shape;708;p47"/>
          <p:cNvSpPr/>
          <p:nvPr/>
        </p:nvSpPr>
        <p:spPr>
          <a:xfrm>
            <a:off x="3262200" y="2206425"/>
            <a:ext cx="2619600" cy="878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D9D9D9"/>
                </a:solidFill>
              </a:rPr>
              <a:t>Rule</a:t>
            </a:r>
            <a:endParaRPr sz="2400">
              <a:solidFill>
                <a:srgbClr val="D9D9D9"/>
              </a:solidFill>
            </a:endParaRPr>
          </a:p>
        </p:txBody>
      </p:sp>
      <p:sp>
        <p:nvSpPr>
          <p:cNvPr id="709" name="Google Shape;709;p47"/>
          <p:cNvSpPr/>
          <p:nvPr/>
        </p:nvSpPr>
        <p:spPr>
          <a:xfrm>
            <a:off x="3262200" y="3642625"/>
            <a:ext cx="2619600" cy="878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D9D9D9"/>
                </a:solidFill>
              </a:rPr>
              <a:t>Issue</a:t>
            </a:r>
            <a:endParaRPr sz="24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Final word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715" name="Google Shape;715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-"/>
            </a:pPr>
            <a:r>
              <a:rPr lang="ru">
                <a:solidFill>
                  <a:srgbClr val="D9D9D9"/>
                </a:solidFill>
              </a:rPr>
              <a:t>Static code analysis tools do not produce ASTs by themselves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-"/>
            </a:pPr>
            <a:r>
              <a:rPr lang="ru">
                <a:solidFill>
                  <a:srgbClr val="D9D9D9"/>
                </a:solidFill>
              </a:rPr>
              <a:t>Modern Kotlin static code analysis tools have very similar architecture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-"/>
            </a:pPr>
            <a:r>
              <a:rPr lang="ru">
                <a:solidFill>
                  <a:srgbClr val="D9D9D9"/>
                </a:solidFill>
              </a:rPr>
              <a:t>Thanks to that when you know how to customize one - you know how to customize any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1388100" y="1714275"/>
            <a:ext cx="6367800" cy="139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Heroes of the day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 b="41610" l="39780" r="40259" t="30051"/>
          <a:stretch/>
        </p:blipFill>
        <p:spPr>
          <a:xfrm>
            <a:off x="2971600" y="3574775"/>
            <a:ext cx="1764202" cy="91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9900" y="3582525"/>
            <a:ext cx="9525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572325" y="1611600"/>
            <a:ext cx="3722100" cy="19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Analyze Kotlin code</a:t>
            </a:r>
            <a:endParaRPr>
              <a:solidFill>
                <a:srgbClr val="D9D9D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Offer number of built-in rule sets</a:t>
            </a:r>
            <a:endParaRPr>
              <a:solidFill>
                <a:srgbClr val="D9D9D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Support multiple reporting formats</a:t>
            </a:r>
            <a:endParaRPr>
              <a:solidFill>
                <a:srgbClr val="D9D9D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Support custom rules and reporters</a:t>
            </a:r>
            <a:endParaRPr>
              <a:solidFill>
                <a:srgbClr val="D9D9D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Allow suppressing issues</a:t>
            </a:r>
            <a:endParaRPr>
              <a:solidFill>
                <a:srgbClr val="D9D9D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Support baseline files</a:t>
            </a:r>
            <a:endParaRPr>
              <a:solidFill>
                <a:srgbClr val="D9D9D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Offer CLI</a:t>
            </a:r>
            <a:endParaRPr>
              <a:solidFill>
                <a:srgbClr val="D9D9D9"/>
              </a:solidFill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41610" l="39780" r="40259" t="30051"/>
          <a:stretch/>
        </p:blipFill>
        <p:spPr>
          <a:xfrm>
            <a:off x="5186088" y="2116325"/>
            <a:ext cx="1764202" cy="91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6750" y="2124075"/>
            <a:ext cx="9525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533375" y="2631463"/>
            <a:ext cx="2650800" cy="9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Checks for code style</a:t>
            </a:r>
            <a:endParaRPr>
              <a:solidFill>
                <a:srgbClr val="D9D9D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Focuses on simplicity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90" name="Google Shape;90;p18"/>
          <p:cNvSpPr txBox="1"/>
          <p:nvPr>
            <p:ph idx="2" type="body"/>
          </p:nvPr>
        </p:nvSpPr>
        <p:spPr>
          <a:xfrm>
            <a:off x="4610725" y="2631463"/>
            <a:ext cx="3999900" cy="9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Checks for many types of code smell</a:t>
            </a:r>
            <a:endParaRPr>
              <a:solidFill>
                <a:srgbClr val="D9D9D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-"/>
            </a:pPr>
            <a:r>
              <a:rPr lang="ru">
                <a:solidFill>
                  <a:srgbClr val="D9D9D9"/>
                </a:solidFill>
              </a:rPr>
              <a:t>Highly configurable</a:t>
            </a:r>
            <a:endParaRPr>
              <a:solidFill>
                <a:srgbClr val="D9D9D9"/>
              </a:solidFill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41610" l="39780" r="40259" t="30051"/>
          <a:stretch/>
        </p:blipFill>
        <p:spPr>
          <a:xfrm>
            <a:off x="976675" y="1544237"/>
            <a:ext cx="1764202" cy="91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4425" y="1551988"/>
            <a:ext cx="9525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Which one to choose?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 rotWithShape="1">
          <a:blip r:embed="rId3">
            <a:alphaModFix/>
          </a:blip>
          <a:srcRect b="2676" l="3266" r="5741" t="0"/>
          <a:stretch/>
        </p:blipFill>
        <p:spPr>
          <a:xfrm>
            <a:off x="0" y="0"/>
            <a:ext cx="914398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9D9D9"/>
                </a:solidFill>
              </a:rPr>
              <a:t>What is static code analysis?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959450"/>
            <a:ext cx="8520600" cy="12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ru" sz="1600">
                <a:solidFill>
                  <a:srgbClr val="D9D9D9"/>
                </a:solidFill>
              </a:rPr>
              <a:t>Static code analysis (SCA)</a:t>
            </a:r>
            <a:r>
              <a:rPr lang="ru" sz="1600">
                <a:solidFill>
                  <a:srgbClr val="D9D9D9"/>
                </a:solidFill>
              </a:rPr>
              <a:t> is the analysis of programs done without executing them.</a:t>
            </a:r>
            <a:endParaRPr sz="1600">
              <a:solidFill>
                <a:srgbClr val="D9D9D9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ru" sz="1600">
                <a:solidFill>
                  <a:srgbClr val="D9D9D9"/>
                </a:solidFill>
              </a:rPr>
              <a:t>In a nutshell, before or while a project is being built, a tool is </a:t>
            </a:r>
            <a:r>
              <a:rPr b="1" lang="ru" sz="1600">
                <a:solidFill>
                  <a:srgbClr val="D9D9D9"/>
                </a:solidFill>
              </a:rPr>
              <a:t>“reading”</a:t>
            </a:r>
            <a:r>
              <a:rPr lang="ru" sz="1600">
                <a:solidFill>
                  <a:srgbClr val="D9D9D9"/>
                </a:solidFill>
              </a:rPr>
              <a:t> through its code, and recognizes certain bad patterns.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